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8" r:id="rId2"/>
    <p:sldId id="257" r:id="rId3"/>
    <p:sldId id="271" r:id="rId4"/>
    <p:sldId id="261" r:id="rId5"/>
    <p:sldId id="266" r:id="rId6"/>
    <p:sldId id="260" r:id="rId7"/>
    <p:sldId id="269" r:id="rId8"/>
    <p:sldId id="273" r:id="rId9"/>
    <p:sldId id="272" r:id="rId10"/>
    <p:sldId id="314" r:id="rId11"/>
    <p:sldId id="263" r:id="rId12"/>
    <p:sldId id="275" r:id="rId13"/>
    <p:sldId id="280" r:id="rId14"/>
    <p:sldId id="295" r:id="rId15"/>
    <p:sldId id="299" r:id="rId16"/>
    <p:sldId id="279" r:id="rId17"/>
    <p:sldId id="277" r:id="rId18"/>
    <p:sldId id="278" r:id="rId19"/>
    <p:sldId id="289" r:id="rId20"/>
    <p:sldId id="286" r:id="rId21"/>
    <p:sldId id="287" r:id="rId22"/>
    <p:sldId id="288" r:id="rId23"/>
    <p:sldId id="293" r:id="rId24"/>
    <p:sldId id="290" r:id="rId25"/>
    <p:sldId id="292" r:id="rId26"/>
    <p:sldId id="312" r:id="rId27"/>
    <p:sldId id="311" r:id="rId28"/>
    <p:sldId id="297" r:id="rId29"/>
    <p:sldId id="274" r:id="rId30"/>
    <p:sldId id="282" r:id="rId31"/>
    <p:sldId id="313" r:id="rId32"/>
    <p:sldId id="284" r:id="rId33"/>
    <p:sldId id="301" r:id="rId34"/>
    <p:sldId id="309" r:id="rId35"/>
    <p:sldId id="310" r:id="rId36"/>
    <p:sldId id="300" r:id="rId37"/>
    <p:sldId id="281" r:id="rId38"/>
    <p:sldId id="283" r:id="rId39"/>
    <p:sldId id="285" r:id="rId40"/>
    <p:sldId id="276" r:id="rId41"/>
    <p:sldId id="262" r:id="rId42"/>
    <p:sldId id="270" r:id="rId43"/>
    <p:sldId id="302" r:id="rId44"/>
    <p:sldId id="305" r:id="rId45"/>
    <p:sldId id="306" r:id="rId46"/>
    <p:sldId id="307" r:id="rId47"/>
    <p:sldId id="308" r:id="rId48"/>
    <p:sldId id="303" r:id="rId49"/>
    <p:sldId id="304"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A010D6-4AF1-4E61-8776-96989C81B457}">
          <p14:sldIdLst>
            <p14:sldId id="258"/>
            <p14:sldId id="257"/>
            <p14:sldId id="271"/>
            <p14:sldId id="261"/>
            <p14:sldId id="266"/>
            <p14:sldId id="260"/>
            <p14:sldId id="269"/>
            <p14:sldId id="273"/>
            <p14:sldId id="272"/>
            <p14:sldId id="314"/>
            <p14:sldId id="263"/>
            <p14:sldId id="275"/>
            <p14:sldId id="280"/>
            <p14:sldId id="295"/>
            <p14:sldId id="299"/>
            <p14:sldId id="279"/>
            <p14:sldId id="277"/>
            <p14:sldId id="278"/>
            <p14:sldId id="289"/>
            <p14:sldId id="286"/>
            <p14:sldId id="287"/>
            <p14:sldId id="288"/>
            <p14:sldId id="293"/>
            <p14:sldId id="290"/>
            <p14:sldId id="292"/>
            <p14:sldId id="312"/>
            <p14:sldId id="311"/>
            <p14:sldId id="297"/>
            <p14:sldId id="274"/>
            <p14:sldId id="282"/>
            <p14:sldId id="313"/>
            <p14:sldId id="284"/>
            <p14:sldId id="301"/>
            <p14:sldId id="309"/>
            <p14:sldId id="310"/>
            <p14:sldId id="300"/>
            <p14:sldId id="281"/>
            <p14:sldId id="283"/>
            <p14:sldId id="285"/>
            <p14:sldId id="276"/>
            <p14:sldId id="262"/>
          </p14:sldIdLst>
        </p14:section>
        <p14:section name="NIHR Standards" id="{69C5522E-D3DD-4EAB-8816-055CC92205AF}">
          <p14:sldIdLst>
            <p14:sldId id="270"/>
          </p14:sldIdLst>
        </p14:section>
        <p14:section name="Further Reading" id="{3EE91C36-F50F-432C-B55F-A3F2D6A87825}">
          <p14:sldIdLst>
            <p14:sldId id="302"/>
          </p14:sldIdLst>
        </p14:section>
        <p14:section name="Pilot Findings" id="{9E0DD62A-8A6B-4200-B083-227BD1751D8D}">
          <p14:sldIdLst>
            <p14:sldId id="305"/>
            <p14:sldId id="306"/>
            <p14:sldId id="307"/>
            <p14:sldId id="308"/>
            <p14:sldId id="303"/>
            <p14:sldId id="30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TurnerUaandja"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A3A3A"/>
    <a:srgbClr val="7F7F7F"/>
    <a:srgbClr val="E3138A"/>
    <a:srgbClr val="EC2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684" autoAdjust="0"/>
  </p:normalViewPr>
  <p:slideViewPr>
    <p:cSldViewPr>
      <p:cViewPr>
        <p:scale>
          <a:sx n="60" d="100"/>
          <a:sy n="60" d="100"/>
        </p:scale>
        <p:origin x="-1456" y="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Return Rate</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cat>
            <c:strRef>
              <c:f>Sheet1!$A$2:$A$5</c:f>
              <c:strCache>
                <c:ptCount val="4"/>
                <c:pt idx="0">
                  <c:v>MRI</c:v>
                </c:pt>
                <c:pt idx="1">
                  <c:v>Wythenshawe</c:v>
                </c:pt>
                <c:pt idx="2">
                  <c:v>The Christie</c:v>
                </c:pt>
                <c:pt idx="3">
                  <c:v>RMCH</c:v>
                </c:pt>
              </c:strCache>
            </c:strRef>
          </c:cat>
          <c:val>
            <c:numRef>
              <c:f>Sheet1!$B$2:$B$5</c:f>
              <c:numCache>
                <c:formatCode>General</c:formatCode>
                <c:ptCount val="4"/>
                <c:pt idx="0">
                  <c:v>30</c:v>
                </c:pt>
                <c:pt idx="1">
                  <c:v>62</c:v>
                </c:pt>
                <c:pt idx="2">
                  <c:v>25</c:v>
                </c:pt>
                <c:pt idx="3">
                  <c:v>11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24D52-11F3-4DD9-B7B8-3CD4C02BF82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28F598C2-C689-4805-AA55-38B5FAA6E056}">
      <dgm:prSet phldrT="[Text]" custT="1"/>
      <dgm:spPr>
        <a:solidFill>
          <a:srgbClr val="00B050"/>
        </a:solidFill>
      </dgm:spPr>
      <dgm:t>
        <a:bodyPr/>
        <a:lstStyle/>
        <a:p>
          <a:r>
            <a:rPr lang="en-US" sz="1800" b="1" dirty="0" smtClean="0"/>
            <a:t>Data Collection</a:t>
          </a:r>
          <a:endParaRPr lang="en-GB" sz="1800" b="1" dirty="0"/>
        </a:p>
      </dgm:t>
    </dgm:pt>
    <dgm:pt modelId="{99AD4080-B9F6-4D4A-97CD-6457B5605067}" type="parTrans" cxnId="{F3A2BDA7-7E96-4D49-B218-14B58CD9EBDD}">
      <dgm:prSet/>
      <dgm:spPr/>
      <dgm:t>
        <a:bodyPr/>
        <a:lstStyle/>
        <a:p>
          <a:endParaRPr lang="en-GB"/>
        </a:p>
      </dgm:t>
    </dgm:pt>
    <dgm:pt modelId="{0A7342D9-87CB-4250-BC01-73534BAC21B7}" type="sibTrans" cxnId="{F3A2BDA7-7E96-4D49-B218-14B58CD9EBDD}">
      <dgm:prSet/>
      <dgm:spPr/>
      <dgm:t>
        <a:bodyPr/>
        <a:lstStyle/>
        <a:p>
          <a:endParaRPr lang="en-GB"/>
        </a:p>
      </dgm:t>
    </dgm:pt>
    <dgm:pt modelId="{AC23758E-4953-46EE-9460-08831A971F30}">
      <dgm:prSet phldrT="[Text]" custT="1"/>
      <dgm:spPr/>
      <dgm:t>
        <a:bodyPr/>
        <a:lstStyle/>
        <a:p>
          <a:r>
            <a:rPr lang="en-US" sz="1400" dirty="0" smtClean="0"/>
            <a:t>Staff at CRF sites collection anonymous equalities data from patients</a:t>
          </a:r>
          <a:endParaRPr lang="en-GB" sz="1400" dirty="0"/>
        </a:p>
      </dgm:t>
    </dgm:pt>
    <dgm:pt modelId="{71C3D123-A99A-4F91-A5F3-4AFB38B00111}" type="parTrans" cxnId="{8B7DAED2-A3AE-409D-937F-07FEF0A221FE}">
      <dgm:prSet/>
      <dgm:spPr/>
      <dgm:t>
        <a:bodyPr/>
        <a:lstStyle/>
        <a:p>
          <a:endParaRPr lang="en-GB"/>
        </a:p>
      </dgm:t>
    </dgm:pt>
    <dgm:pt modelId="{F98C1858-2C72-4314-BA7A-F46FCD978D73}" type="sibTrans" cxnId="{8B7DAED2-A3AE-409D-937F-07FEF0A221FE}">
      <dgm:prSet/>
      <dgm:spPr/>
      <dgm:t>
        <a:bodyPr/>
        <a:lstStyle/>
        <a:p>
          <a:endParaRPr lang="en-GB"/>
        </a:p>
      </dgm:t>
    </dgm:pt>
    <dgm:pt modelId="{4A449662-7F9B-47B2-B67D-A43A9E0F69C1}">
      <dgm:prSet phldrT="[Text]" custT="1"/>
      <dgm:spPr>
        <a:solidFill>
          <a:schemeClr val="accent6">
            <a:lumMod val="75000"/>
          </a:schemeClr>
        </a:solidFill>
      </dgm:spPr>
      <dgm:t>
        <a:bodyPr/>
        <a:lstStyle/>
        <a:p>
          <a:r>
            <a:rPr lang="en-US" sz="1800" b="1" dirty="0" smtClean="0"/>
            <a:t>Data Process</a:t>
          </a:r>
          <a:endParaRPr lang="en-GB" sz="1800" b="1" dirty="0"/>
        </a:p>
      </dgm:t>
    </dgm:pt>
    <dgm:pt modelId="{344E2B30-E7EA-4AD3-BD46-1FB0C6AEF656}" type="parTrans" cxnId="{A86CA4BE-D034-4E38-A674-FA41CC74AC69}">
      <dgm:prSet/>
      <dgm:spPr/>
      <dgm:t>
        <a:bodyPr/>
        <a:lstStyle/>
        <a:p>
          <a:endParaRPr lang="en-GB"/>
        </a:p>
      </dgm:t>
    </dgm:pt>
    <dgm:pt modelId="{96ADAF2A-C310-47F2-9548-5B4B1CB96268}" type="sibTrans" cxnId="{A86CA4BE-D034-4E38-A674-FA41CC74AC69}">
      <dgm:prSet/>
      <dgm:spPr/>
      <dgm:t>
        <a:bodyPr/>
        <a:lstStyle/>
        <a:p>
          <a:endParaRPr lang="en-GB"/>
        </a:p>
      </dgm:t>
    </dgm:pt>
    <dgm:pt modelId="{696AE47A-856E-4320-804A-1D96396652FA}">
      <dgm:prSet phldrT="[Text]" custT="1"/>
      <dgm:spPr/>
      <dgm:t>
        <a:bodyPr/>
        <a:lstStyle/>
        <a:p>
          <a:r>
            <a:rPr lang="en-GB" sz="1400" dirty="0" smtClean="0"/>
            <a:t>Data will be processed by the CRF data team and analysed by Vocal</a:t>
          </a:r>
          <a:endParaRPr lang="en-GB" sz="1400" dirty="0"/>
        </a:p>
      </dgm:t>
    </dgm:pt>
    <dgm:pt modelId="{8CB84FE9-6BF7-4827-932C-739CBD852D06}" type="parTrans" cxnId="{173D54E6-A338-49EC-BAFF-EB6F4BA3A351}">
      <dgm:prSet/>
      <dgm:spPr/>
      <dgm:t>
        <a:bodyPr/>
        <a:lstStyle/>
        <a:p>
          <a:endParaRPr lang="en-GB"/>
        </a:p>
      </dgm:t>
    </dgm:pt>
    <dgm:pt modelId="{3C5472FD-15CF-4E1F-A0C9-C02090BC1F15}" type="sibTrans" cxnId="{173D54E6-A338-49EC-BAFF-EB6F4BA3A351}">
      <dgm:prSet/>
      <dgm:spPr/>
      <dgm:t>
        <a:bodyPr/>
        <a:lstStyle/>
        <a:p>
          <a:endParaRPr lang="en-GB"/>
        </a:p>
      </dgm:t>
    </dgm:pt>
    <dgm:pt modelId="{E0865F40-2B18-440C-87A0-35AC82BD3E45}">
      <dgm:prSet phldrT="[Text]" custT="1"/>
      <dgm:spPr>
        <a:solidFill>
          <a:srgbClr val="7030A0"/>
        </a:solidFill>
      </dgm:spPr>
      <dgm:t>
        <a:bodyPr/>
        <a:lstStyle/>
        <a:p>
          <a:r>
            <a:rPr lang="en-US" sz="1800" b="1" dirty="0" smtClean="0">
              <a:solidFill>
                <a:schemeClr val="bg1"/>
              </a:solidFill>
            </a:rPr>
            <a:t>Outreach and Engagement Activity</a:t>
          </a:r>
          <a:endParaRPr lang="en-GB" sz="1800" b="1" dirty="0">
            <a:solidFill>
              <a:schemeClr val="bg1"/>
            </a:solidFill>
          </a:endParaRPr>
        </a:p>
      </dgm:t>
    </dgm:pt>
    <dgm:pt modelId="{403B3831-4EBD-464E-B110-A54123DE5D83}" type="parTrans" cxnId="{62700ED2-D371-4337-A23F-7C26B4BB8EBD}">
      <dgm:prSet/>
      <dgm:spPr/>
      <dgm:t>
        <a:bodyPr/>
        <a:lstStyle/>
        <a:p>
          <a:endParaRPr lang="en-GB"/>
        </a:p>
      </dgm:t>
    </dgm:pt>
    <dgm:pt modelId="{944171EC-3238-4576-9B72-A665A4CC44C1}" type="sibTrans" cxnId="{62700ED2-D371-4337-A23F-7C26B4BB8EBD}">
      <dgm:prSet/>
      <dgm:spPr/>
      <dgm:t>
        <a:bodyPr/>
        <a:lstStyle/>
        <a:p>
          <a:endParaRPr lang="en-GB"/>
        </a:p>
      </dgm:t>
    </dgm:pt>
    <dgm:pt modelId="{70745E4E-4CAB-4288-AEE8-AA8AA455C17D}">
      <dgm:prSet phldrT="[Text]" custT="1"/>
      <dgm:spPr/>
      <dgm:t>
        <a:bodyPr/>
        <a:lstStyle/>
        <a:p>
          <a:r>
            <a:rPr lang="en-US" sz="1600" dirty="0" smtClean="0"/>
            <a:t>Vocal Team work with the identified underserved communities </a:t>
          </a:r>
          <a:endParaRPr lang="en-GB" sz="1600" dirty="0"/>
        </a:p>
      </dgm:t>
    </dgm:pt>
    <dgm:pt modelId="{6ABB3894-F2F4-44B5-857A-70884D739D64}" type="parTrans" cxnId="{D3922C85-FA68-42AF-BCD1-81A0E2D1EACE}">
      <dgm:prSet/>
      <dgm:spPr/>
      <dgm:t>
        <a:bodyPr/>
        <a:lstStyle/>
        <a:p>
          <a:endParaRPr lang="en-GB"/>
        </a:p>
      </dgm:t>
    </dgm:pt>
    <dgm:pt modelId="{AA503966-4CBE-4543-98C0-CE5E2F35C664}" type="sibTrans" cxnId="{D3922C85-FA68-42AF-BCD1-81A0E2D1EACE}">
      <dgm:prSet/>
      <dgm:spPr/>
      <dgm:t>
        <a:bodyPr/>
        <a:lstStyle/>
        <a:p>
          <a:endParaRPr lang="en-GB"/>
        </a:p>
      </dgm:t>
    </dgm:pt>
    <dgm:pt modelId="{DD8EA770-9871-46A4-A8FA-DD0AAF437F6F}" type="pres">
      <dgm:prSet presAssocID="{3DF24D52-11F3-4DD9-B7B8-3CD4C02BF824}" presName="Name0" presStyleCnt="0">
        <dgm:presLayoutVars>
          <dgm:dir/>
          <dgm:animLvl val="lvl"/>
          <dgm:resizeHandles val="exact"/>
        </dgm:presLayoutVars>
      </dgm:prSet>
      <dgm:spPr/>
      <dgm:t>
        <a:bodyPr/>
        <a:lstStyle/>
        <a:p>
          <a:endParaRPr lang="en-GB"/>
        </a:p>
      </dgm:t>
    </dgm:pt>
    <dgm:pt modelId="{33F6820E-418F-4867-86CF-15A305C5271B}" type="pres">
      <dgm:prSet presAssocID="{E0865F40-2B18-440C-87A0-35AC82BD3E45}" presName="boxAndChildren" presStyleCnt="0"/>
      <dgm:spPr/>
    </dgm:pt>
    <dgm:pt modelId="{E84FB042-CE6B-4DC6-8C91-66135A904EC1}" type="pres">
      <dgm:prSet presAssocID="{E0865F40-2B18-440C-87A0-35AC82BD3E45}" presName="parentTextBox" presStyleLbl="node1" presStyleIdx="0" presStyleCnt="3"/>
      <dgm:spPr/>
      <dgm:t>
        <a:bodyPr/>
        <a:lstStyle/>
        <a:p>
          <a:endParaRPr lang="en-GB"/>
        </a:p>
      </dgm:t>
    </dgm:pt>
    <dgm:pt modelId="{887C4B5B-356D-46AD-8742-C5F365C99232}" type="pres">
      <dgm:prSet presAssocID="{E0865F40-2B18-440C-87A0-35AC82BD3E45}" presName="entireBox" presStyleLbl="node1" presStyleIdx="0" presStyleCnt="3"/>
      <dgm:spPr/>
      <dgm:t>
        <a:bodyPr/>
        <a:lstStyle/>
        <a:p>
          <a:endParaRPr lang="en-GB"/>
        </a:p>
      </dgm:t>
    </dgm:pt>
    <dgm:pt modelId="{6782270D-6F78-454A-BEE1-ADCD4E64271A}" type="pres">
      <dgm:prSet presAssocID="{E0865F40-2B18-440C-87A0-35AC82BD3E45}" presName="descendantBox" presStyleCnt="0"/>
      <dgm:spPr/>
    </dgm:pt>
    <dgm:pt modelId="{9C295DB9-A4E2-49FD-B63B-A99A335E3A1B}" type="pres">
      <dgm:prSet presAssocID="{70745E4E-4CAB-4288-AEE8-AA8AA455C17D}" presName="childTextBox" presStyleLbl="fgAccFollowNode1" presStyleIdx="0" presStyleCnt="3">
        <dgm:presLayoutVars>
          <dgm:bulletEnabled val="1"/>
        </dgm:presLayoutVars>
      </dgm:prSet>
      <dgm:spPr/>
      <dgm:t>
        <a:bodyPr/>
        <a:lstStyle/>
        <a:p>
          <a:endParaRPr lang="en-GB"/>
        </a:p>
      </dgm:t>
    </dgm:pt>
    <dgm:pt modelId="{82B89934-8002-4D3E-8F27-5CC358AB6BCA}" type="pres">
      <dgm:prSet presAssocID="{96ADAF2A-C310-47F2-9548-5B4B1CB96268}" presName="sp" presStyleCnt="0"/>
      <dgm:spPr/>
    </dgm:pt>
    <dgm:pt modelId="{E259E172-10A7-43A8-9F8B-802DB08F1A01}" type="pres">
      <dgm:prSet presAssocID="{4A449662-7F9B-47B2-B67D-A43A9E0F69C1}" presName="arrowAndChildren" presStyleCnt="0"/>
      <dgm:spPr/>
    </dgm:pt>
    <dgm:pt modelId="{22CCC940-8F11-4790-9D82-E9DE68FDC4FB}" type="pres">
      <dgm:prSet presAssocID="{4A449662-7F9B-47B2-B67D-A43A9E0F69C1}" presName="parentTextArrow" presStyleLbl="node1" presStyleIdx="0" presStyleCnt="3"/>
      <dgm:spPr/>
      <dgm:t>
        <a:bodyPr/>
        <a:lstStyle/>
        <a:p>
          <a:endParaRPr lang="en-GB"/>
        </a:p>
      </dgm:t>
    </dgm:pt>
    <dgm:pt modelId="{85025648-F1EB-4DC8-848F-4910A31B5EF4}" type="pres">
      <dgm:prSet presAssocID="{4A449662-7F9B-47B2-B67D-A43A9E0F69C1}" presName="arrow" presStyleLbl="node1" presStyleIdx="1" presStyleCnt="3"/>
      <dgm:spPr/>
      <dgm:t>
        <a:bodyPr/>
        <a:lstStyle/>
        <a:p>
          <a:endParaRPr lang="en-GB"/>
        </a:p>
      </dgm:t>
    </dgm:pt>
    <dgm:pt modelId="{BD01F018-577C-4A80-AE94-EEEE75F13276}" type="pres">
      <dgm:prSet presAssocID="{4A449662-7F9B-47B2-B67D-A43A9E0F69C1}" presName="descendantArrow" presStyleCnt="0"/>
      <dgm:spPr/>
    </dgm:pt>
    <dgm:pt modelId="{25C594AB-5039-4C27-93AB-6E65E0CD949B}" type="pres">
      <dgm:prSet presAssocID="{696AE47A-856E-4320-804A-1D96396652FA}" presName="childTextArrow" presStyleLbl="fgAccFollowNode1" presStyleIdx="1" presStyleCnt="3">
        <dgm:presLayoutVars>
          <dgm:bulletEnabled val="1"/>
        </dgm:presLayoutVars>
      </dgm:prSet>
      <dgm:spPr/>
      <dgm:t>
        <a:bodyPr/>
        <a:lstStyle/>
        <a:p>
          <a:endParaRPr lang="en-GB"/>
        </a:p>
      </dgm:t>
    </dgm:pt>
    <dgm:pt modelId="{E5490C56-B5F9-44B0-A814-CBC6E80C5E5A}" type="pres">
      <dgm:prSet presAssocID="{0A7342D9-87CB-4250-BC01-73534BAC21B7}" presName="sp" presStyleCnt="0"/>
      <dgm:spPr/>
    </dgm:pt>
    <dgm:pt modelId="{00DB05CF-5C4A-4AB0-97A2-0AE169DE4C5B}" type="pres">
      <dgm:prSet presAssocID="{28F598C2-C689-4805-AA55-38B5FAA6E056}" presName="arrowAndChildren" presStyleCnt="0"/>
      <dgm:spPr/>
    </dgm:pt>
    <dgm:pt modelId="{2617572D-FBA0-4B9F-8BA0-825779BA2BBE}" type="pres">
      <dgm:prSet presAssocID="{28F598C2-C689-4805-AA55-38B5FAA6E056}" presName="parentTextArrow" presStyleLbl="node1" presStyleIdx="1" presStyleCnt="3"/>
      <dgm:spPr/>
      <dgm:t>
        <a:bodyPr/>
        <a:lstStyle/>
        <a:p>
          <a:endParaRPr lang="en-GB"/>
        </a:p>
      </dgm:t>
    </dgm:pt>
    <dgm:pt modelId="{DEBFF52F-AAD2-4C1A-A8D9-3E78B28553B9}" type="pres">
      <dgm:prSet presAssocID="{28F598C2-C689-4805-AA55-38B5FAA6E056}" presName="arrow" presStyleLbl="node1" presStyleIdx="2" presStyleCnt="3"/>
      <dgm:spPr/>
      <dgm:t>
        <a:bodyPr/>
        <a:lstStyle/>
        <a:p>
          <a:endParaRPr lang="en-GB"/>
        </a:p>
      </dgm:t>
    </dgm:pt>
    <dgm:pt modelId="{39988F4D-E909-4F76-BD32-6FF6D0D42291}" type="pres">
      <dgm:prSet presAssocID="{28F598C2-C689-4805-AA55-38B5FAA6E056}" presName="descendantArrow" presStyleCnt="0"/>
      <dgm:spPr/>
    </dgm:pt>
    <dgm:pt modelId="{54C7E388-CDE9-4C4F-B303-4977C2900445}" type="pres">
      <dgm:prSet presAssocID="{AC23758E-4953-46EE-9460-08831A971F30}" presName="childTextArrow" presStyleLbl="fgAccFollowNode1" presStyleIdx="2" presStyleCnt="3">
        <dgm:presLayoutVars>
          <dgm:bulletEnabled val="1"/>
        </dgm:presLayoutVars>
      </dgm:prSet>
      <dgm:spPr/>
      <dgm:t>
        <a:bodyPr/>
        <a:lstStyle/>
        <a:p>
          <a:endParaRPr lang="en-GB"/>
        </a:p>
      </dgm:t>
    </dgm:pt>
  </dgm:ptLst>
  <dgm:cxnLst>
    <dgm:cxn modelId="{245BEB08-6F70-4E13-A9E0-17FD8D651ABB}" type="presOf" srcId="{28F598C2-C689-4805-AA55-38B5FAA6E056}" destId="{DEBFF52F-AAD2-4C1A-A8D9-3E78B28553B9}" srcOrd="1" destOrd="0" presId="urn:microsoft.com/office/officeart/2005/8/layout/process4"/>
    <dgm:cxn modelId="{2967BD86-8241-4BBB-8921-DBAC480200AD}" type="presOf" srcId="{3DF24D52-11F3-4DD9-B7B8-3CD4C02BF824}" destId="{DD8EA770-9871-46A4-A8FA-DD0AAF437F6F}" srcOrd="0" destOrd="0" presId="urn:microsoft.com/office/officeart/2005/8/layout/process4"/>
    <dgm:cxn modelId="{1041D0A7-D4D8-4AF3-BA7C-D59BB8FB3803}" type="presOf" srcId="{E0865F40-2B18-440C-87A0-35AC82BD3E45}" destId="{E84FB042-CE6B-4DC6-8C91-66135A904EC1}" srcOrd="0" destOrd="0" presId="urn:microsoft.com/office/officeart/2005/8/layout/process4"/>
    <dgm:cxn modelId="{D3922C85-FA68-42AF-BCD1-81A0E2D1EACE}" srcId="{E0865F40-2B18-440C-87A0-35AC82BD3E45}" destId="{70745E4E-4CAB-4288-AEE8-AA8AA455C17D}" srcOrd="0" destOrd="0" parTransId="{6ABB3894-F2F4-44B5-857A-70884D739D64}" sibTransId="{AA503966-4CBE-4543-98C0-CE5E2F35C664}"/>
    <dgm:cxn modelId="{C3645539-E76D-423C-9358-FEA2C36F8285}" type="presOf" srcId="{28F598C2-C689-4805-AA55-38B5FAA6E056}" destId="{2617572D-FBA0-4B9F-8BA0-825779BA2BBE}" srcOrd="0" destOrd="0" presId="urn:microsoft.com/office/officeart/2005/8/layout/process4"/>
    <dgm:cxn modelId="{62700ED2-D371-4337-A23F-7C26B4BB8EBD}" srcId="{3DF24D52-11F3-4DD9-B7B8-3CD4C02BF824}" destId="{E0865F40-2B18-440C-87A0-35AC82BD3E45}" srcOrd="2" destOrd="0" parTransId="{403B3831-4EBD-464E-B110-A54123DE5D83}" sibTransId="{944171EC-3238-4576-9B72-A665A4CC44C1}"/>
    <dgm:cxn modelId="{8B7DAED2-A3AE-409D-937F-07FEF0A221FE}" srcId="{28F598C2-C689-4805-AA55-38B5FAA6E056}" destId="{AC23758E-4953-46EE-9460-08831A971F30}" srcOrd="0" destOrd="0" parTransId="{71C3D123-A99A-4F91-A5F3-4AFB38B00111}" sibTransId="{F98C1858-2C72-4314-BA7A-F46FCD978D73}"/>
    <dgm:cxn modelId="{A86CA4BE-D034-4E38-A674-FA41CC74AC69}" srcId="{3DF24D52-11F3-4DD9-B7B8-3CD4C02BF824}" destId="{4A449662-7F9B-47B2-B67D-A43A9E0F69C1}" srcOrd="1" destOrd="0" parTransId="{344E2B30-E7EA-4AD3-BD46-1FB0C6AEF656}" sibTransId="{96ADAF2A-C310-47F2-9548-5B4B1CB96268}"/>
    <dgm:cxn modelId="{41421974-61EC-403E-8A05-C4C817CB1250}" type="presOf" srcId="{4A449662-7F9B-47B2-B67D-A43A9E0F69C1}" destId="{22CCC940-8F11-4790-9D82-E9DE68FDC4FB}" srcOrd="0" destOrd="0" presId="urn:microsoft.com/office/officeart/2005/8/layout/process4"/>
    <dgm:cxn modelId="{BCBDDC35-82D3-4743-92A7-6F03493C1847}" type="presOf" srcId="{E0865F40-2B18-440C-87A0-35AC82BD3E45}" destId="{887C4B5B-356D-46AD-8742-C5F365C99232}" srcOrd="1" destOrd="0" presId="urn:microsoft.com/office/officeart/2005/8/layout/process4"/>
    <dgm:cxn modelId="{D8284FF8-9679-49BB-9E73-4B9CCC8B1E4E}" type="presOf" srcId="{AC23758E-4953-46EE-9460-08831A971F30}" destId="{54C7E388-CDE9-4C4F-B303-4977C2900445}" srcOrd="0" destOrd="0" presId="urn:microsoft.com/office/officeart/2005/8/layout/process4"/>
    <dgm:cxn modelId="{0421D6BB-5966-46FD-9813-EE2CCA6D030B}" type="presOf" srcId="{696AE47A-856E-4320-804A-1D96396652FA}" destId="{25C594AB-5039-4C27-93AB-6E65E0CD949B}" srcOrd="0" destOrd="0" presId="urn:microsoft.com/office/officeart/2005/8/layout/process4"/>
    <dgm:cxn modelId="{81DDE1A0-93A1-48F9-8A79-55F0936AE3BC}" type="presOf" srcId="{70745E4E-4CAB-4288-AEE8-AA8AA455C17D}" destId="{9C295DB9-A4E2-49FD-B63B-A99A335E3A1B}" srcOrd="0" destOrd="0" presId="urn:microsoft.com/office/officeart/2005/8/layout/process4"/>
    <dgm:cxn modelId="{173D54E6-A338-49EC-BAFF-EB6F4BA3A351}" srcId="{4A449662-7F9B-47B2-B67D-A43A9E0F69C1}" destId="{696AE47A-856E-4320-804A-1D96396652FA}" srcOrd="0" destOrd="0" parTransId="{8CB84FE9-6BF7-4827-932C-739CBD852D06}" sibTransId="{3C5472FD-15CF-4E1F-A0C9-C02090BC1F15}"/>
    <dgm:cxn modelId="{B98D359D-90E4-4CEB-B167-9F8B17294959}" type="presOf" srcId="{4A449662-7F9B-47B2-B67D-A43A9E0F69C1}" destId="{85025648-F1EB-4DC8-848F-4910A31B5EF4}" srcOrd="1" destOrd="0" presId="urn:microsoft.com/office/officeart/2005/8/layout/process4"/>
    <dgm:cxn modelId="{F3A2BDA7-7E96-4D49-B218-14B58CD9EBDD}" srcId="{3DF24D52-11F3-4DD9-B7B8-3CD4C02BF824}" destId="{28F598C2-C689-4805-AA55-38B5FAA6E056}" srcOrd="0" destOrd="0" parTransId="{99AD4080-B9F6-4D4A-97CD-6457B5605067}" sibTransId="{0A7342D9-87CB-4250-BC01-73534BAC21B7}"/>
    <dgm:cxn modelId="{B6CF99ED-8CFD-4992-80F2-9851318A6AD3}" type="presParOf" srcId="{DD8EA770-9871-46A4-A8FA-DD0AAF437F6F}" destId="{33F6820E-418F-4867-86CF-15A305C5271B}" srcOrd="0" destOrd="0" presId="urn:microsoft.com/office/officeart/2005/8/layout/process4"/>
    <dgm:cxn modelId="{0FE9E862-501E-4FA3-9C51-52C0CCFA43BC}" type="presParOf" srcId="{33F6820E-418F-4867-86CF-15A305C5271B}" destId="{E84FB042-CE6B-4DC6-8C91-66135A904EC1}" srcOrd="0" destOrd="0" presId="urn:microsoft.com/office/officeart/2005/8/layout/process4"/>
    <dgm:cxn modelId="{688488C8-7943-45D2-BD60-FD5B6FFC63F1}" type="presParOf" srcId="{33F6820E-418F-4867-86CF-15A305C5271B}" destId="{887C4B5B-356D-46AD-8742-C5F365C99232}" srcOrd="1" destOrd="0" presId="urn:microsoft.com/office/officeart/2005/8/layout/process4"/>
    <dgm:cxn modelId="{130BCA9D-578D-49E1-8D04-96D694F89543}" type="presParOf" srcId="{33F6820E-418F-4867-86CF-15A305C5271B}" destId="{6782270D-6F78-454A-BEE1-ADCD4E64271A}" srcOrd="2" destOrd="0" presId="urn:microsoft.com/office/officeart/2005/8/layout/process4"/>
    <dgm:cxn modelId="{21AB2ECF-41D2-4703-817D-6C4FA225B4AC}" type="presParOf" srcId="{6782270D-6F78-454A-BEE1-ADCD4E64271A}" destId="{9C295DB9-A4E2-49FD-B63B-A99A335E3A1B}" srcOrd="0" destOrd="0" presId="urn:microsoft.com/office/officeart/2005/8/layout/process4"/>
    <dgm:cxn modelId="{4C317514-5E55-4065-9F60-1403F07E5679}" type="presParOf" srcId="{DD8EA770-9871-46A4-A8FA-DD0AAF437F6F}" destId="{82B89934-8002-4D3E-8F27-5CC358AB6BCA}" srcOrd="1" destOrd="0" presId="urn:microsoft.com/office/officeart/2005/8/layout/process4"/>
    <dgm:cxn modelId="{C5270157-953F-4D36-A079-FA65EE9F32DC}" type="presParOf" srcId="{DD8EA770-9871-46A4-A8FA-DD0AAF437F6F}" destId="{E259E172-10A7-43A8-9F8B-802DB08F1A01}" srcOrd="2" destOrd="0" presId="urn:microsoft.com/office/officeart/2005/8/layout/process4"/>
    <dgm:cxn modelId="{1282EC8B-556D-4BB8-8CF4-AA18AF70B82E}" type="presParOf" srcId="{E259E172-10A7-43A8-9F8B-802DB08F1A01}" destId="{22CCC940-8F11-4790-9D82-E9DE68FDC4FB}" srcOrd="0" destOrd="0" presId="urn:microsoft.com/office/officeart/2005/8/layout/process4"/>
    <dgm:cxn modelId="{F4FA5367-81C5-4D73-B796-F5B9EC6B926A}" type="presParOf" srcId="{E259E172-10A7-43A8-9F8B-802DB08F1A01}" destId="{85025648-F1EB-4DC8-848F-4910A31B5EF4}" srcOrd="1" destOrd="0" presId="urn:microsoft.com/office/officeart/2005/8/layout/process4"/>
    <dgm:cxn modelId="{035D3D6B-9117-4802-B8F7-900222FD685A}" type="presParOf" srcId="{E259E172-10A7-43A8-9F8B-802DB08F1A01}" destId="{BD01F018-577C-4A80-AE94-EEEE75F13276}" srcOrd="2" destOrd="0" presId="urn:microsoft.com/office/officeart/2005/8/layout/process4"/>
    <dgm:cxn modelId="{0B85A772-5095-4180-B15A-612AE4BAD92B}" type="presParOf" srcId="{BD01F018-577C-4A80-AE94-EEEE75F13276}" destId="{25C594AB-5039-4C27-93AB-6E65E0CD949B}" srcOrd="0" destOrd="0" presId="urn:microsoft.com/office/officeart/2005/8/layout/process4"/>
    <dgm:cxn modelId="{187DB8A7-8373-41C7-A64E-B1AB7A9F5D68}" type="presParOf" srcId="{DD8EA770-9871-46A4-A8FA-DD0AAF437F6F}" destId="{E5490C56-B5F9-44B0-A814-CBC6E80C5E5A}" srcOrd="3" destOrd="0" presId="urn:microsoft.com/office/officeart/2005/8/layout/process4"/>
    <dgm:cxn modelId="{DF968452-A3EB-4B43-99E7-837F1E580F7C}" type="presParOf" srcId="{DD8EA770-9871-46A4-A8FA-DD0AAF437F6F}" destId="{00DB05CF-5C4A-4AB0-97A2-0AE169DE4C5B}" srcOrd="4" destOrd="0" presId="urn:microsoft.com/office/officeart/2005/8/layout/process4"/>
    <dgm:cxn modelId="{65B6AE4D-530D-4B52-A339-771C4C50A6FD}" type="presParOf" srcId="{00DB05CF-5C4A-4AB0-97A2-0AE169DE4C5B}" destId="{2617572D-FBA0-4B9F-8BA0-825779BA2BBE}" srcOrd="0" destOrd="0" presId="urn:microsoft.com/office/officeart/2005/8/layout/process4"/>
    <dgm:cxn modelId="{29382923-AC4E-4FEC-B00B-D0AFA1B61A9E}" type="presParOf" srcId="{00DB05CF-5C4A-4AB0-97A2-0AE169DE4C5B}" destId="{DEBFF52F-AAD2-4C1A-A8D9-3E78B28553B9}" srcOrd="1" destOrd="0" presId="urn:microsoft.com/office/officeart/2005/8/layout/process4"/>
    <dgm:cxn modelId="{D56547E9-3DD2-44B6-8F52-2F0295C21DD9}" type="presParOf" srcId="{00DB05CF-5C4A-4AB0-97A2-0AE169DE4C5B}" destId="{39988F4D-E909-4F76-BD32-6FF6D0D42291}" srcOrd="2" destOrd="0" presId="urn:microsoft.com/office/officeart/2005/8/layout/process4"/>
    <dgm:cxn modelId="{148DA52B-5BC0-4FEE-A46B-3FBB88FFE445}" type="presParOf" srcId="{39988F4D-E909-4F76-BD32-6FF6D0D42291}" destId="{54C7E388-CDE9-4C4F-B303-4977C290044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4B5B-356D-46AD-8742-C5F365C99232}">
      <dsp:nvSpPr>
        <dsp:cNvPr id="0" name=""/>
        <dsp:cNvSpPr/>
      </dsp:nvSpPr>
      <dsp:spPr>
        <a:xfrm>
          <a:off x="0" y="3202755"/>
          <a:ext cx="8229600" cy="1051215"/>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Outreach and Engagement Activity</a:t>
          </a:r>
          <a:endParaRPr lang="en-GB" sz="1800" b="1" kern="1200" dirty="0">
            <a:solidFill>
              <a:schemeClr val="bg1"/>
            </a:solidFill>
          </a:endParaRPr>
        </a:p>
      </dsp:txBody>
      <dsp:txXfrm>
        <a:off x="0" y="3202755"/>
        <a:ext cx="8229600" cy="567656"/>
      </dsp:txXfrm>
    </dsp:sp>
    <dsp:sp modelId="{9C295DB9-A4E2-49FD-B63B-A99A335E3A1B}">
      <dsp:nvSpPr>
        <dsp:cNvPr id="0" name=""/>
        <dsp:cNvSpPr/>
      </dsp:nvSpPr>
      <dsp:spPr>
        <a:xfrm>
          <a:off x="0" y="3749387"/>
          <a:ext cx="8229600" cy="483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Vocal Team work with the identified underserved communities </a:t>
          </a:r>
          <a:endParaRPr lang="en-GB" sz="1600" kern="1200" dirty="0"/>
        </a:p>
      </dsp:txBody>
      <dsp:txXfrm>
        <a:off x="0" y="3749387"/>
        <a:ext cx="8229600" cy="483559"/>
      </dsp:txXfrm>
    </dsp:sp>
    <dsp:sp modelId="{85025648-F1EB-4DC8-848F-4910A31B5EF4}">
      <dsp:nvSpPr>
        <dsp:cNvPr id="0" name=""/>
        <dsp:cNvSpPr/>
      </dsp:nvSpPr>
      <dsp:spPr>
        <a:xfrm rot="10800000">
          <a:off x="0" y="1601753"/>
          <a:ext cx="8229600" cy="1616769"/>
        </a:xfrm>
        <a:prstGeom prst="upArrowCallou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Process</a:t>
          </a:r>
          <a:endParaRPr lang="en-GB" sz="1800" b="1" kern="1200" dirty="0"/>
        </a:p>
      </dsp:txBody>
      <dsp:txXfrm rot="-10800000">
        <a:off x="0" y="1601753"/>
        <a:ext cx="8229600" cy="567486"/>
      </dsp:txXfrm>
    </dsp:sp>
    <dsp:sp modelId="{25C594AB-5039-4C27-93AB-6E65E0CD949B}">
      <dsp:nvSpPr>
        <dsp:cNvPr id="0" name=""/>
        <dsp:cNvSpPr/>
      </dsp:nvSpPr>
      <dsp:spPr>
        <a:xfrm>
          <a:off x="0" y="2169239"/>
          <a:ext cx="8229600" cy="4834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t>Data will be processed by the CRF data team and analysed by Vocal</a:t>
          </a:r>
          <a:endParaRPr lang="en-GB" sz="1400" kern="1200" dirty="0"/>
        </a:p>
      </dsp:txBody>
      <dsp:txXfrm>
        <a:off x="0" y="2169239"/>
        <a:ext cx="8229600" cy="483414"/>
      </dsp:txXfrm>
    </dsp:sp>
    <dsp:sp modelId="{DEBFF52F-AAD2-4C1A-A8D9-3E78B28553B9}">
      <dsp:nvSpPr>
        <dsp:cNvPr id="0" name=""/>
        <dsp:cNvSpPr/>
      </dsp:nvSpPr>
      <dsp:spPr>
        <a:xfrm rot="10800000">
          <a:off x="0" y="752"/>
          <a:ext cx="8229600" cy="161676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Collection</a:t>
          </a:r>
          <a:endParaRPr lang="en-GB" sz="1800" b="1" kern="1200" dirty="0"/>
        </a:p>
      </dsp:txBody>
      <dsp:txXfrm rot="-10800000">
        <a:off x="0" y="752"/>
        <a:ext cx="8229600" cy="567486"/>
      </dsp:txXfrm>
    </dsp:sp>
    <dsp:sp modelId="{54C7E388-CDE9-4C4F-B303-4977C2900445}">
      <dsp:nvSpPr>
        <dsp:cNvPr id="0" name=""/>
        <dsp:cNvSpPr/>
      </dsp:nvSpPr>
      <dsp:spPr>
        <a:xfrm>
          <a:off x="0" y="568238"/>
          <a:ext cx="8229600" cy="4834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Staff at CRF sites collection anonymous equalities data from patients</a:t>
          </a:r>
          <a:endParaRPr lang="en-GB" sz="1400" kern="1200" dirty="0"/>
        </a:p>
      </dsp:txBody>
      <dsp:txXfrm>
        <a:off x="0" y="568238"/>
        <a:ext cx="8229600" cy="4834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BD82B-FC9C-4C43-9131-5544F3E1154A}" type="datetimeFigureOut">
              <a:rPr lang="en-GB" smtClean="0"/>
              <a:t>12/11/2020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C25EB-0EBE-48EB-9638-758801782784}" type="slidenum">
              <a:rPr lang="en-GB" smtClean="0"/>
              <a:t>‹#›</a:t>
            </a:fld>
            <a:endParaRPr lang="en-GB"/>
          </a:p>
        </p:txBody>
      </p:sp>
    </p:spTree>
    <p:extLst>
      <p:ext uri="{BB962C8B-B14F-4D97-AF65-F5344CB8AC3E}">
        <p14:creationId xmlns:p14="http://schemas.microsoft.com/office/powerpoint/2010/main" val="295737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ealthscotland.scot/health-inequalities/what-are-health-inequaliti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gov.uk/government/publications/health-profile-for-england-2018/chapter-5-inequalities-in-health#:~:text=1.-,Main%20messages,and%207.3%20years%20for%20femal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acmillan.org.uk/assets/health-inequalities-paper-april-201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acmillan.org.uk/assets/health-inequalities-paper-april-201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acmillan.org.uk/assets/health-inequalities-paper-april-2019.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raceequalityfoundation.org.uk/wp-content/uploads/2018/07/REF-Better-Health-471-1.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nchesterbrc.nihr.ac.uk/wp-content/uploads/2018/03/BRC-and-CRF-PPIE-strategy-2018-2022-FINAL.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health-profile-for-england-2018/chapter-5-inequalities-in-health#:~:text=1.-,Main%20messages,and%207.3%20years%20for%20females."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blogs.biomedcentral.com/on-medicine/2020/10/01/the-forgotten-the-ignored-and-the-under-served-trials-cannot-continue-to-fail-large-parts-of-socie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nchesterbrc.nihr.ac.uk/how-we-do-it/addressing-health-inequalit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E204F-7F2F-8D4B-98D5-1C58C5B33978}" type="slidenum">
              <a:rPr lang="en-US" smtClean="0"/>
              <a:t>2</a:t>
            </a:fld>
            <a:endParaRPr lang="en-US" dirty="0"/>
          </a:p>
        </p:txBody>
      </p:sp>
    </p:spTree>
    <p:extLst>
      <p:ext uri="{BB962C8B-B14F-4D97-AF65-F5344CB8AC3E}">
        <p14:creationId xmlns:p14="http://schemas.microsoft.com/office/powerpoint/2010/main" val="145953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12</a:t>
            </a:fld>
            <a:endParaRPr lang="en-GB"/>
          </a:p>
        </p:txBody>
      </p:sp>
    </p:spTree>
    <p:extLst>
      <p:ext uri="{BB962C8B-B14F-4D97-AF65-F5344CB8AC3E}">
        <p14:creationId xmlns:p14="http://schemas.microsoft.com/office/powerpoint/2010/main" val="172639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are Health Inequalities? Public Health Scotland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Scotland focused but I think it’s the most useful page I’ve found so far. I’m hoping to produce a similar page for the briefing. We have similar disparities in life expectancy across Greater Manchester.</a:t>
            </a:r>
          </a:p>
          <a:p>
            <a:r>
              <a:rPr lang="en-GB" sz="1200" u="sng" kern="1200" dirty="0" smtClean="0">
                <a:solidFill>
                  <a:schemeClr val="tx1"/>
                </a:solidFill>
                <a:effectLst/>
                <a:latin typeface="+mn-lt"/>
                <a:ea typeface="+mn-ea"/>
                <a:cs typeface="+mn-cs"/>
                <a:hlinkClick r:id="rId3"/>
              </a:rPr>
              <a:t>http://www.healthscotland.scot/health-inequalities/what-are-health-inequalities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Chapter 5: Inequalities in health, Health Profile for England: 2018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Health inequalities are avoidable and unfair differences in health status between groups of people or communities. In 2014 to 2016, the level of inequality, or gap, in life expectancy between the most and least deprived areas of England was 9.3 years for males and 7.3 years for females.</a:t>
            </a:r>
          </a:p>
          <a:p>
            <a:r>
              <a:rPr lang="en-GB" sz="1200" u="sng" kern="1200" dirty="0" smtClean="0">
                <a:solidFill>
                  <a:schemeClr val="tx1"/>
                </a:solidFill>
                <a:effectLst/>
                <a:latin typeface="+mn-lt"/>
                <a:ea typeface="+mn-ea"/>
                <a:cs typeface="+mn-cs"/>
                <a:hlinkClick r:id="rId4"/>
              </a:rPr>
              <a:t>https://www.gov.uk/government/publications/health-profile-for-england-2018/chapter-5-inequalities-in-health#:~:text=1.-,Main%20messages,and%207.3%20years%20for%20females.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13</a:t>
            </a:fld>
            <a:endParaRPr lang="en-GB"/>
          </a:p>
        </p:txBody>
      </p:sp>
    </p:spTree>
    <p:extLst>
      <p:ext uri="{BB962C8B-B14F-4D97-AF65-F5344CB8AC3E}">
        <p14:creationId xmlns:p14="http://schemas.microsoft.com/office/powerpoint/2010/main" val="230900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Health inequalities go against the principles of social justice because they are avoidable. They do not occur randomly or by chance. They are socially determined by circumstances largely beyond an individual’s control. These circumstances disadvantage people and limit their chance to live longer, healthier lives.</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14</a:t>
            </a:fld>
            <a:endParaRPr lang="en-GB"/>
          </a:p>
        </p:txBody>
      </p:sp>
    </p:spTree>
    <p:extLst>
      <p:ext uri="{BB962C8B-B14F-4D97-AF65-F5344CB8AC3E}">
        <p14:creationId xmlns:p14="http://schemas.microsoft.com/office/powerpoint/2010/main" val="27389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diagram here shows the causes, influences and experiences that effect healthy life expectancy. </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15</a:t>
            </a:fld>
            <a:endParaRPr lang="en-GB"/>
          </a:p>
        </p:txBody>
      </p:sp>
    </p:spTree>
    <p:extLst>
      <p:ext uri="{BB962C8B-B14F-4D97-AF65-F5344CB8AC3E}">
        <p14:creationId xmlns:p14="http://schemas.microsoft.com/office/powerpoint/2010/main" val="27389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the life expectancy differs by 12 years</a:t>
            </a:r>
            <a:r>
              <a:rPr lang="en-US" baseline="0" dirty="0" smtClean="0"/>
              <a:t> between </a:t>
            </a:r>
            <a:r>
              <a:rPr lang="en-US" baseline="0" dirty="0" err="1" smtClean="0"/>
              <a:t>Rochdale</a:t>
            </a:r>
            <a:r>
              <a:rPr lang="en-US" baseline="0" dirty="0" smtClean="0"/>
              <a:t> and </a:t>
            </a:r>
            <a:r>
              <a:rPr lang="en-US" baseline="0" dirty="0" err="1" smtClean="0"/>
              <a:t>Timperley</a:t>
            </a:r>
            <a:r>
              <a:rPr lang="en-US" baseline="0" dirty="0" smtClean="0"/>
              <a:t>. A journey of just 75 minutes. </a:t>
            </a:r>
            <a:endParaRPr lang="en-GB" dirty="0"/>
          </a:p>
        </p:txBody>
      </p:sp>
      <p:sp>
        <p:nvSpPr>
          <p:cNvPr id="4" name="Slide Number Placeholder 3"/>
          <p:cNvSpPr>
            <a:spLocks noGrp="1"/>
          </p:cNvSpPr>
          <p:nvPr>
            <p:ph type="sldNum" sz="quarter" idx="10"/>
          </p:nvPr>
        </p:nvSpPr>
        <p:spPr/>
        <p:txBody>
          <a:bodyPr/>
          <a:lstStyle/>
          <a:p>
            <a:fld id="{0D6E204F-7F2F-8D4B-98D5-1C58C5B33978}" type="slidenum">
              <a:rPr lang="en-US" smtClean="0"/>
              <a:t>16</a:t>
            </a:fld>
            <a:endParaRPr lang="en-US"/>
          </a:p>
        </p:txBody>
      </p:sp>
    </p:spTree>
    <p:extLst>
      <p:ext uri="{BB962C8B-B14F-4D97-AF65-F5344CB8AC3E}">
        <p14:creationId xmlns:p14="http://schemas.microsoft.com/office/powerpoint/2010/main" val="616308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E204F-7F2F-8D4B-98D5-1C58C5B33978}" type="slidenum">
              <a:rPr lang="en-US" smtClean="0"/>
              <a:t>17</a:t>
            </a:fld>
            <a:endParaRPr lang="en-US"/>
          </a:p>
        </p:txBody>
      </p:sp>
    </p:spTree>
    <p:extLst>
      <p:ext uri="{BB962C8B-B14F-4D97-AF65-F5344CB8AC3E}">
        <p14:creationId xmlns:p14="http://schemas.microsoft.com/office/powerpoint/2010/main" val="1459537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Health equity</a:t>
            </a:r>
            <a:r>
              <a:rPr lang="en-US" sz="1200" b="0" i="0" kern="1200" dirty="0" smtClean="0">
                <a:solidFill>
                  <a:schemeClr val="tx1"/>
                </a:solidFill>
                <a:effectLst/>
                <a:latin typeface="+mn-lt"/>
                <a:ea typeface="+mn-ea"/>
                <a:cs typeface="+mn-cs"/>
              </a:rPr>
              <a:t> means that everyone has a fair opportunity to be </a:t>
            </a:r>
            <a:r>
              <a:rPr lang="en-US" sz="1200" b="1" i="0" kern="1200" dirty="0" smtClean="0">
                <a:solidFill>
                  <a:schemeClr val="tx1"/>
                </a:solidFill>
                <a:effectLst/>
                <a:latin typeface="+mn-lt"/>
                <a:ea typeface="+mn-ea"/>
                <a:cs typeface="+mn-cs"/>
              </a:rPr>
              <a:t>healthy</a:t>
            </a:r>
            <a:r>
              <a:rPr lang="en-US" sz="1200" b="0" i="0" kern="1200" dirty="0" smtClean="0">
                <a:solidFill>
                  <a:schemeClr val="tx1"/>
                </a:solidFill>
                <a:effectLst/>
                <a:latin typeface="+mn-lt"/>
                <a:ea typeface="+mn-ea"/>
                <a:cs typeface="+mn-cs"/>
              </a:rPr>
              <a:t>. The work involves removing barriers to </a:t>
            </a:r>
            <a:r>
              <a:rPr lang="en-US" sz="1200" b="1" i="0" kern="1200" dirty="0" smtClean="0">
                <a:solidFill>
                  <a:schemeClr val="tx1"/>
                </a:solidFill>
                <a:effectLst/>
                <a:latin typeface="+mn-lt"/>
                <a:ea typeface="+mn-ea"/>
                <a:cs typeface="+mn-cs"/>
              </a:rPr>
              <a:t>health</a:t>
            </a:r>
            <a:r>
              <a:rPr lang="en-US" sz="1200" b="0" i="0" kern="1200" dirty="0" smtClean="0">
                <a:solidFill>
                  <a:schemeClr val="tx1"/>
                </a:solidFill>
                <a:effectLst/>
                <a:latin typeface="+mn-lt"/>
                <a:ea typeface="+mn-ea"/>
                <a:cs typeface="+mn-cs"/>
              </a:rPr>
              <a:t> such as location,</a:t>
            </a:r>
            <a:r>
              <a:rPr lang="en-US" sz="1200" b="0" i="0" kern="1200" baseline="0" dirty="0" smtClean="0">
                <a:solidFill>
                  <a:schemeClr val="tx1"/>
                </a:solidFill>
                <a:effectLst/>
                <a:latin typeface="+mn-lt"/>
                <a:ea typeface="+mn-ea"/>
                <a:cs typeface="+mn-cs"/>
              </a:rPr>
              <a:t> wealth</a:t>
            </a:r>
            <a:r>
              <a:rPr lang="en-US" sz="1200" b="0" i="0" kern="1200" dirty="0" smtClean="0">
                <a:solidFill>
                  <a:schemeClr val="tx1"/>
                </a:solidFill>
                <a:effectLst/>
                <a:latin typeface="+mn-lt"/>
                <a:ea typeface="+mn-ea"/>
                <a:cs typeface="+mn-cs"/>
              </a:rPr>
              <a:t>, discrimination and their consequences, including powerlessness, entitlement and lack of access to health care, health research, good jobs with fair pay, quality education and housing, and safe environments.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Robert </a:t>
            </a:r>
            <a:r>
              <a:rPr lang="en-US" sz="1200" b="0" i="0" kern="1200" dirty="0" smtClean="0">
                <a:solidFill>
                  <a:schemeClr val="tx1"/>
                </a:solidFill>
                <a:effectLst/>
                <a:latin typeface="+mn-lt"/>
                <a:ea typeface="+mn-ea"/>
                <a:cs typeface="+mn-cs"/>
              </a:rPr>
              <a:t>Wood Foundation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6E204F-7F2F-8D4B-98D5-1C58C5B33978}" type="slidenum">
              <a:rPr lang="en-US" smtClean="0"/>
              <a:t>18</a:t>
            </a:fld>
            <a:endParaRPr lang="en-US"/>
          </a:p>
        </p:txBody>
      </p:sp>
    </p:spTree>
    <p:extLst>
      <p:ext uri="{BB962C8B-B14F-4D97-AF65-F5344CB8AC3E}">
        <p14:creationId xmlns:p14="http://schemas.microsoft.com/office/powerpoint/2010/main" val="616308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E204F-7F2F-8D4B-98D5-1C58C5B33978}" type="slidenum">
              <a:rPr lang="en-US" smtClean="0"/>
              <a:t>19</a:t>
            </a:fld>
            <a:endParaRPr lang="en-US"/>
          </a:p>
        </p:txBody>
      </p:sp>
    </p:spTree>
    <p:extLst>
      <p:ext uri="{BB962C8B-B14F-4D97-AF65-F5344CB8AC3E}">
        <p14:creationId xmlns:p14="http://schemas.microsoft.com/office/powerpoint/2010/main" val="1459537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hlinkClick r:id="rId3"/>
              </a:rPr>
              <a:t>https://www.macmillan.org.uk/assets/health-inequalities-paper-april-2019.pdf</a:t>
            </a:r>
            <a:endParaRPr lang="en-GB" dirty="0"/>
          </a:p>
        </p:txBody>
      </p:sp>
      <p:sp>
        <p:nvSpPr>
          <p:cNvPr id="4" name="Slide Number Placeholder 3"/>
          <p:cNvSpPr>
            <a:spLocks noGrp="1"/>
          </p:cNvSpPr>
          <p:nvPr>
            <p:ph type="sldNum" sz="quarter" idx="10"/>
          </p:nvPr>
        </p:nvSpPr>
        <p:spPr/>
        <p:txBody>
          <a:bodyPr/>
          <a:lstStyle/>
          <a:p>
            <a:fld id="{0D6E204F-7F2F-8D4B-98D5-1C58C5B33978}" type="slidenum">
              <a:rPr lang="en-US" smtClean="0"/>
              <a:t>20</a:t>
            </a:fld>
            <a:endParaRPr lang="en-US"/>
          </a:p>
        </p:txBody>
      </p:sp>
    </p:spTree>
    <p:extLst>
      <p:ext uri="{BB962C8B-B14F-4D97-AF65-F5344CB8AC3E}">
        <p14:creationId xmlns:p14="http://schemas.microsoft.com/office/powerpoint/2010/main" val="616308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hlinkClick r:id="rId3"/>
              </a:rPr>
              <a:t>https://www.macmillan.org.uk/assets/health-inequalities-paper-april-2019.pdf</a:t>
            </a:r>
            <a:endParaRPr lang="en-GB" dirty="0"/>
          </a:p>
        </p:txBody>
      </p:sp>
      <p:sp>
        <p:nvSpPr>
          <p:cNvPr id="4" name="Slide Number Placeholder 3"/>
          <p:cNvSpPr>
            <a:spLocks noGrp="1"/>
          </p:cNvSpPr>
          <p:nvPr>
            <p:ph type="sldNum" sz="quarter" idx="10"/>
          </p:nvPr>
        </p:nvSpPr>
        <p:spPr/>
        <p:txBody>
          <a:bodyPr/>
          <a:lstStyle/>
          <a:p>
            <a:fld id="{0D6E204F-7F2F-8D4B-98D5-1C58C5B33978}" type="slidenum">
              <a:rPr lang="en-US" smtClean="0"/>
              <a:t>21</a:t>
            </a:fld>
            <a:endParaRPr lang="en-US"/>
          </a:p>
        </p:txBody>
      </p:sp>
    </p:spTree>
    <p:extLst>
      <p:ext uri="{BB962C8B-B14F-4D97-AF65-F5344CB8AC3E}">
        <p14:creationId xmlns:p14="http://schemas.microsoft.com/office/powerpoint/2010/main" val="61630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We work the NIHR</a:t>
            </a:r>
            <a:r>
              <a:rPr lang="en-US" baseline="0" dirty="0" smtClean="0"/>
              <a:t> Public Involvement Standards. The standards are a framework that allow organizations like the CRF to understand what </a:t>
            </a:r>
            <a:r>
              <a:rPr lang="en-US" sz="1200" b="0" i="0" kern="1200" dirty="0" smtClean="0">
                <a:solidFill>
                  <a:schemeClr val="tx1"/>
                </a:solidFill>
                <a:effectLst/>
                <a:latin typeface="+mn-lt"/>
                <a:ea typeface="+mn-ea"/>
                <a:cs typeface="+mn-cs"/>
              </a:rPr>
              <a:t>good public involvement in research looks like and how we can work to support studies</a:t>
            </a:r>
            <a:r>
              <a:rPr lang="en-US" sz="1200" b="0" i="0" kern="1200" baseline="0" dirty="0" smtClean="0">
                <a:solidFill>
                  <a:schemeClr val="tx1"/>
                </a:solidFill>
                <a:effectLst/>
                <a:latin typeface="+mn-lt"/>
                <a:ea typeface="+mn-ea"/>
                <a:cs typeface="+mn-cs"/>
              </a:rPr>
              <a:t> to deliver that. </a:t>
            </a:r>
          </a:p>
          <a:p>
            <a:endParaRPr lang="en-US" dirty="0" smtClean="0"/>
          </a:p>
          <a:p>
            <a:r>
              <a:rPr lang="en-US" dirty="0" smtClean="0"/>
              <a:t>So</a:t>
            </a:r>
            <a:r>
              <a:rPr lang="en-US" baseline="0" dirty="0" smtClean="0"/>
              <a:t> what does public involvement look like at our sites?</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3</a:t>
            </a:fld>
            <a:endParaRPr lang="en-GB"/>
          </a:p>
        </p:txBody>
      </p:sp>
    </p:spTree>
    <p:extLst>
      <p:ext uri="{BB962C8B-B14F-4D97-AF65-F5344CB8AC3E}">
        <p14:creationId xmlns:p14="http://schemas.microsoft.com/office/powerpoint/2010/main" val="4014337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hlinkClick r:id="rId3"/>
              </a:rPr>
              <a:t>https://www.macmillan.org.uk/assets/health-inequalities-paper-april-2019.pdf</a:t>
            </a:r>
            <a:endParaRPr lang="en-GB" dirty="0"/>
          </a:p>
        </p:txBody>
      </p:sp>
      <p:sp>
        <p:nvSpPr>
          <p:cNvPr id="4" name="Slide Number Placeholder 3"/>
          <p:cNvSpPr>
            <a:spLocks noGrp="1"/>
          </p:cNvSpPr>
          <p:nvPr>
            <p:ph type="sldNum" sz="quarter" idx="10"/>
          </p:nvPr>
        </p:nvSpPr>
        <p:spPr/>
        <p:txBody>
          <a:bodyPr/>
          <a:lstStyle/>
          <a:p>
            <a:fld id="{0D6E204F-7F2F-8D4B-98D5-1C58C5B33978}" type="slidenum">
              <a:rPr lang="en-US" smtClean="0"/>
              <a:t>22</a:t>
            </a:fld>
            <a:endParaRPr lang="en-US"/>
          </a:p>
        </p:txBody>
      </p:sp>
    </p:spTree>
    <p:extLst>
      <p:ext uri="{BB962C8B-B14F-4D97-AF65-F5344CB8AC3E}">
        <p14:creationId xmlns:p14="http://schemas.microsoft.com/office/powerpoint/2010/main" val="61630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hlinkClick r:id="rId3"/>
              </a:rPr>
              <a:t>http://raceequalityfoundation.org.uk/wp-content/uploads/2018/07/REF-Better-Health-471-1.pdf</a:t>
            </a:r>
            <a:endParaRPr lang="en-GB" dirty="0" smtClean="0"/>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regards to breast cancer, Black women were more likely to be diagnosed at late stage compared with White women.</a:t>
            </a:r>
          </a:p>
          <a:p>
            <a:r>
              <a:rPr lang="en-GB" sz="1200" kern="1200" dirty="0" smtClean="0">
                <a:solidFill>
                  <a:schemeClr val="tx1"/>
                </a:solidFill>
                <a:effectLst/>
                <a:latin typeface="+mn-lt"/>
                <a:ea typeface="+mn-ea"/>
                <a:cs typeface="+mn-cs"/>
              </a:rPr>
              <a:t>Those in the Black ethnic group were also more likely to be diagnosed with colorectal and lung cancer at late stage compared with other ethnic groups</a:t>
            </a:r>
          </a:p>
          <a:p>
            <a:r>
              <a:rPr lang="en-GB" sz="1200" kern="1200" dirty="0" smtClean="0">
                <a:solidFill>
                  <a:schemeClr val="tx1"/>
                </a:solidFill>
                <a:effectLst/>
                <a:latin typeface="+mn-lt"/>
                <a:ea typeface="+mn-ea"/>
                <a:cs typeface="+mn-cs"/>
              </a:rPr>
              <a:t>For prostate cancer the pattern was different, with those identifying with White, Asian or Chinese ethnic group having the highest proportions of late stage diagnosis.</a:t>
            </a: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6E204F-7F2F-8D4B-98D5-1C58C5B33978}" type="slidenum">
              <a:rPr lang="en-US" smtClean="0"/>
              <a:t>23</a:t>
            </a:fld>
            <a:endParaRPr lang="en-US"/>
          </a:p>
        </p:txBody>
      </p:sp>
    </p:spTree>
    <p:extLst>
      <p:ext uri="{BB962C8B-B14F-4D97-AF65-F5344CB8AC3E}">
        <p14:creationId xmlns:p14="http://schemas.microsoft.com/office/powerpoint/2010/main" val="61630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E204F-7F2F-8D4B-98D5-1C58C5B33978}" type="slidenum">
              <a:rPr lang="en-US" smtClean="0"/>
              <a:t>24</a:t>
            </a:fld>
            <a:endParaRPr lang="en-US"/>
          </a:p>
        </p:txBody>
      </p:sp>
    </p:spTree>
    <p:extLst>
      <p:ext uri="{BB962C8B-B14F-4D97-AF65-F5344CB8AC3E}">
        <p14:creationId xmlns:p14="http://schemas.microsoft.com/office/powerpoint/2010/main" val="145953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25</a:t>
            </a:fld>
            <a:endParaRPr lang="en-GB"/>
          </a:p>
        </p:txBody>
      </p:sp>
    </p:spTree>
    <p:extLst>
      <p:ext uri="{BB962C8B-B14F-4D97-AF65-F5344CB8AC3E}">
        <p14:creationId xmlns:p14="http://schemas.microsoft.com/office/powerpoint/2010/main" val="568091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33% of patients critically ill with confirmed COVID-19 in intensive care in the UK were from BAME groups, despite them comprising about 13% of the UK population.</a:t>
            </a:r>
          </a:p>
          <a:p>
            <a:endParaRPr lang="en-GB" dirty="0" smtClean="0"/>
          </a:p>
          <a:p>
            <a:r>
              <a:rPr lang="en-GB" dirty="0" smtClean="0"/>
              <a:t>And this is being played out in communities across Manchester and </a:t>
            </a:r>
            <a:r>
              <a:rPr lang="en-GB" dirty="0" smtClean="0"/>
              <a:t>beyond</a:t>
            </a:r>
            <a:endParaRPr lang="en-GB" dirty="0" smtClean="0"/>
          </a:p>
          <a:p>
            <a:endParaRPr lang="en-GB" dirty="0"/>
          </a:p>
        </p:txBody>
      </p:sp>
      <p:sp>
        <p:nvSpPr>
          <p:cNvPr id="4" name="Slide Number Placeholder 3"/>
          <p:cNvSpPr>
            <a:spLocks noGrp="1"/>
          </p:cNvSpPr>
          <p:nvPr>
            <p:ph type="sldNum" sz="quarter" idx="10"/>
          </p:nvPr>
        </p:nvSpPr>
        <p:spPr/>
        <p:txBody>
          <a:bodyPr/>
          <a:lstStyle/>
          <a:p>
            <a:fld id="{0D6E204F-7F2F-8D4B-98D5-1C58C5B33978}" type="slidenum">
              <a:rPr lang="en-US" smtClean="0"/>
              <a:t>26</a:t>
            </a:fld>
            <a:endParaRPr lang="en-US"/>
          </a:p>
        </p:txBody>
      </p:sp>
    </p:spTree>
    <p:extLst>
      <p:ext uri="{BB962C8B-B14F-4D97-AF65-F5344CB8AC3E}">
        <p14:creationId xmlns:p14="http://schemas.microsoft.com/office/powerpoint/2010/main" val="3790942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rgbClr val="3E3C4D"/>
                </a:solidFill>
                <a:latin typeface="Heebo"/>
                <a:cs typeface="Roboto"/>
              </a:rPr>
              <a:t>eg</a:t>
            </a:r>
            <a:r>
              <a:rPr lang="en-US" dirty="0" smtClean="0">
                <a:solidFill>
                  <a:srgbClr val="3E3C4D"/>
                </a:solidFill>
                <a:latin typeface="Heebo"/>
                <a:cs typeface="Roboto"/>
              </a:rPr>
              <a:t>. In clinical </a:t>
            </a:r>
            <a:r>
              <a:rPr lang="en-GB" dirty="0" smtClean="0">
                <a:solidFill>
                  <a:srgbClr val="3E3C4D"/>
                </a:solidFill>
                <a:latin typeface="Heebo"/>
                <a:cs typeface="Roboto"/>
              </a:rPr>
              <a:t>trials for 24 of the 31 cancer drugs approved in the US since 2015, fewer than 5% of the patients were Black or African American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smtClean="0">
              <a:solidFill>
                <a:srgbClr val="3E3C4D"/>
              </a:solidFill>
              <a:latin typeface="Heebo"/>
              <a:cs typeface="Robot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3E3C4D"/>
                </a:solidFill>
                <a:latin typeface="Heebo"/>
                <a:cs typeface="Roboto"/>
              </a:rPr>
              <a:t>Why BAME people don’t take part in research is down to numerous reasons,</a:t>
            </a:r>
            <a:r>
              <a:rPr lang="en-US" b="1" baseline="0" dirty="0" smtClean="0">
                <a:solidFill>
                  <a:srgbClr val="3E3C4D"/>
                </a:solidFill>
                <a:latin typeface="Heebo"/>
                <a:cs typeface="Roboto"/>
              </a:rPr>
              <a:t> including </a:t>
            </a:r>
            <a:r>
              <a:rPr lang="en-GB" b="1" dirty="0" smtClean="0">
                <a:solidFill>
                  <a:srgbClr val="3E3C4D"/>
                </a:solidFill>
                <a:latin typeface="Heebo"/>
                <a:cs typeface="Roboto"/>
              </a:rPr>
              <a:t>hesitancy on the part of participants, lack of inclusion by health-care staff or researchers, and other socioeconomic factors and entrenched structural</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3E3C4D"/>
                </a:solidFill>
                <a:latin typeface="Heebo"/>
                <a:cs typeface="Roboto"/>
              </a:rPr>
              <a:t>inequalities. These separately and collectively result in a range of outcomes from non-participation to exclusion, mostly inadvertent but sometimes by design (</a:t>
            </a:r>
            <a:r>
              <a:rPr lang="en-GB" b="1" dirty="0" err="1" smtClean="0">
                <a:solidFill>
                  <a:srgbClr val="3E3C4D"/>
                </a:solidFill>
                <a:latin typeface="Heebo"/>
                <a:cs typeface="Roboto"/>
              </a:rPr>
              <a:t>eg</a:t>
            </a:r>
            <a:r>
              <a:rPr lang="en-GB" b="1" dirty="0" smtClean="0">
                <a:solidFill>
                  <a:srgbClr val="3E3C4D"/>
                </a:solidFill>
                <a:latin typeface="Heebo"/>
                <a:cs typeface="Roboto"/>
              </a:rPr>
              <a:t>. inclusion</a:t>
            </a:r>
            <a:r>
              <a:rPr lang="en-GB" b="1" baseline="0" dirty="0" smtClean="0">
                <a:solidFill>
                  <a:srgbClr val="3E3C4D"/>
                </a:solidFill>
                <a:latin typeface="Heebo"/>
                <a:cs typeface="Roboto"/>
              </a:rPr>
              <a:t> and exclusion criteria in clinical trials)</a:t>
            </a:r>
            <a:r>
              <a:rPr lang="en-GB" b="1" dirty="0" smtClean="0">
                <a:solidFill>
                  <a:srgbClr val="3E3C4D"/>
                </a:solidFill>
                <a:latin typeface="Heebo"/>
                <a:cs typeface="Roboto"/>
              </a:rPr>
              <a:t>. Barriers to participation in research include language challenges, low research awareness or mistrust of research, stigma, cultural values and beliefs about research, poor engagement from researchers, and general inaccessibility to research in deprived areas, including concerns of costs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3E3C4D"/>
                </a:solidFill>
                <a:latin typeface="Heebo"/>
                <a:cs typeface="Roboto"/>
              </a:rPr>
              <a:t>of time and money.  Recruitment strategies and information provision approaches that work for the majority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3E3C4D"/>
                </a:solidFill>
                <a:latin typeface="Heebo"/>
                <a:cs typeface="Roboto"/>
              </a:rPr>
              <a:t>population may be ineffective for other parts of the population; there is little tailoring </a:t>
            </a:r>
            <a:endParaRPr lang="en-GB" dirty="0"/>
          </a:p>
        </p:txBody>
      </p:sp>
      <p:sp>
        <p:nvSpPr>
          <p:cNvPr id="4" name="Slide Number Placeholder 3"/>
          <p:cNvSpPr>
            <a:spLocks noGrp="1"/>
          </p:cNvSpPr>
          <p:nvPr>
            <p:ph type="sldNum" sz="quarter" idx="10"/>
          </p:nvPr>
        </p:nvSpPr>
        <p:spPr/>
        <p:txBody>
          <a:bodyPr/>
          <a:lstStyle/>
          <a:p>
            <a:fld id="{0D6E204F-7F2F-8D4B-98D5-1C58C5B33978}" type="slidenum">
              <a:rPr lang="en-US" smtClean="0"/>
              <a:t>27</a:t>
            </a:fld>
            <a:endParaRPr lang="en-US"/>
          </a:p>
        </p:txBody>
      </p:sp>
    </p:spTree>
    <p:extLst>
      <p:ext uri="{BB962C8B-B14F-4D97-AF65-F5344CB8AC3E}">
        <p14:creationId xmlns:p14="http://schemas.microsoft.com/office/powerpoint/2010/main" val="3261248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recent study found that o</a:t>
            </a:r>
            <a:r>
              <a:rPr lang="en-US" sz="1200" b="0" i="0" kern="1200" dirty="0" smtClean="0">
                <a:solidFill>
                  <a:schemeClr val="tx1"/>
                </a:solidFill>
                <a:effectLst/>
                <a:latin typeface="+mn-lt"/>
                <a:ea typeface="+mn-ea"/>
                <a:cs typeface="+mn-cs"/>
              </a:rPr>
              <a:t>f 1,518 COVID-19 studies registered on </a:t>
            </a:r>
            <a:r>
              <a:rPr lang="en-US" sz="1200" b="0" i="0" u="sng" kern="1200" dirty="0" smtClean="0">
                <a:solidFill>
                  <a:schemeClr val="tx1"/>
                </a:solidFill>
                <a:effectLst/>
                <a:latin typeface="+mn-lt"/>
                <a:ea typeface="+mn-ea"/>
                <a:cs typeface="+mn-cs"/>
                <a:hlinkClick r:id="rId3"/>
              </a:rPr>
              <a:t>ClinicalTrials.gov</a:t>
            </a:r>
            <a:r>
              <a:rPr lang="en-US" sz="1200" b="0" i="0" kern="1200" dirty="0" smtClean="0">
                <a:solidFill>
                  <a:schemeClr val="tx1"/>
                </a:solidFill>
                <a:effectLst/>
                <a:latin typeface="+mn-lt"/>
                <a:ea typeface="+mn-ea"/>
                <a:cs typeface="+mn-cs"/>
              </a:rPr>
              <a:t>, only six studies were collecting data on ethnicity</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rPr>
              <a:t>One of the greatest barriers to acquiring knowledge related to black and minority ethnic health is the accurate collection and recording of ethnic monitoring data.</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28</a:t>
            </a:fld>
            <a:endParaRPr lang="en-GB"/>
          </a:p>
        </p:txBody>
      </p:sp>
    </p:spTree>
    <p:extLst>
      <p:ext uri="{BB962C8B-B14F-4D97-AF65-F5344CB8AC3E}">
        <p14:creationId xmlns:p14="http://schemas.microsoft.com/office/powerpoint/2010/main" val="568091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this sounds </a:t>
            </a:r>
            <a:r>
              <a:rPr lang="en-GB" sz="1200" kern="1200" dirty="0" err="1" smtClean="0">
                <a:solidFill>
                  <a:schemeClr val="tx1"/>
                </a:solidFill>
                <a:effectLst/>
                <a:latin typeface="+mn-lt"/>
                <a:ea typeface="+mn-ea"/>
                <a:cs typeface="+mn-cs"/>
              </a:rPr>
              <a:t>enourmous</a:t>
            </a:r>
            <a:r>
              <a:rPr lang="en-GB" sz="1200" kern="1200" dirty="0" smtClean="0">
                <a:solidFill>
                  <a:schemeClr val="tx1"/>
                </a:solidFill>
                <a:effectLst/>
                <a:latin typeface="+mn-lt"/>
                <a:ea typeface="+mn-ea"/>
                <a:cs typeface="+mn-cs"/>
              </a:rPr>
              <a:t>! But it’s important to understand that we can all play a part.</a:t>
            </a:r>
            <a:r>
              <a:rPr lang="en-GB" sz="1200" kern="1200" baseline="0" dirty="0" smtClean="0">
                <a:solidFill>
                  <a:schemeClr val="tx1"/>
                </a:solidFill>
                <a:effectLst/>
                <a:latin typeface="+mn-lt"/>
                <a:ea typeface="+mn-ea"/>
                <a:cs typeface="+mn-cs"/>
              </a:rPr>
              <a:t> Improving </a:t>
            </a:r>
            <a:r>
              <a:rPr lang="en-GB" sz="1200" kern="1200" dirty="0" smtClean="0">
                <a:solidFill>
                  <a:schemeClr val="tx1"/>
                </a:solidFill>
                <a:effectLst/>
                <a:latin typeface="+mn-lt"/>
                <a:ea typeface="+mn-ea"/>
                <a:cs typeface="+mn-cs"/>
              </a:rPr>
              <a:t>access to health research, and developing research that is relevant to those who might stand to benefit from it the most, is an important part of health equity.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6E204F-7F2F-8D4B-98D5-1C58C5B33978}" type="slidenum">
              <a:rPr lang="en-US" smtClean="0"/>
              <a:t>29</a:t>
            </a:fld>
            <a:endParaRPr lang="en-US"/>
          </a:p>
        </p:txBody>
      </p:sp>
    </p:spTree>
    <p:extLst>
      <p:ext uri="{BB962C8B-B14F-4D97-AF65-F5344CB8AC3E}">
        <p14:creationId xmlns:p14="http://schemas.microsoft.com/office/powerpoint/2010/main" val="1459537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 asks</a:t>
            </a:r>
            <a:r>
              <a:rPr lang="en-US" baseline="0" dirty="0" smtClean="0"/>
              <a:t> a number of questions about a persons background . These include questions about ethnicity, geographic location, gender, sexual orientation</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30</a:t>
            </a:fld>
            <a:endParaRPr lang="en-GB"/>
          </a:p>
        </p:txBody>
      </p:sp>
    </p:spTree>
    <p:extLst>
      <p:ext uri="{BB962C8B-B14F-4D97-AF65-F5344CB8AC3E}">
        <p14:creationId xmlns:p14="http://schemas.microsoft.com/office/powerpoint/2010/main" val="1858019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35</a:t>
            </a:fld>
            <a:endParaRPr lang="en-GB"/>
          </a:p>
        </p:txBody>
      </p:sp>
    </p:spTree>
    <p:extLst>
      <p:ext uri="{BB962C8B-B14F-4D97-AF65-F5344CB8AC3E}">
        <p14:creationId xmlns:p14="http://schemas.microsoft.com/office/powerpoint/2010/main" val="355663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hlinkClick r:id="rId3"/>
              </a:rPr>
              <a:t>https://www.manchesterbrc.nihr.ac.uk/wp-content/uploads/2018/03/BRC-and-CRF-PPIE-strategy-2018-2022-FINAL.pdf</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4</a:t>
            </a:fld>
            <a:endParaRPr lang="en-GB"/>
          </a:p>
        </p:txBody>
      </p:sp>
    </p:spTree>
    <p:extLst>
      <p:ext uri="{BB962C8B-B14F-4D97-AF65-F5344CB8AC3E}">
        <p14:creationId xmlns:p14="http://schemas.microsoft.com/office/powerpoint/2010/main" val="2626349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E204F-7F2F-8D4B-98D5-1C58C5B33978}" type="slidenum">
              <a:rPr lang="en-US" smtClean="0"/>
              <a:t>36</a:t>
            </a:fld>
            <a:endParaRPr lang="en-US"/>
          </a:p>
        </p:txBody>
      </p:sp>
    </p:spTree>
    <p:extLst>
      <p:ext uri="{BB962C8B-B14F-4D97-AF65-F5344CB8AC3E}">
        <p14:creationId xmlns:p14="http://schemas.microsoft.com/office/powerpoint/2010/main" val="1459537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37</a:t>
            </a:fld>
            <a:endParaRPr lang="en-GB"/>
          </a:p>
        </p:txBody>
      </p:sp>
    </p:spTree>
    <p:extLst>
      <p:ext uri="{BB962C8B-B14F-4D97-AF65-F5344CB8AC3E}">
        <p14:creationId xmlns:p14="http://schemas.microsoft.com/office/powerpoint/2010/main" val="1858019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Urdu, Arabic, Chinese, Bengali, Polish, Panjabi, Somali </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39</a:t>
            </a:fld>
            <a:endParaRPr lang="en-GB"/>
          </a:p>
        </p:txBody>
      </p:sp>
    </p:spTree>
    <p:extLst>
      <p:ext uri="{BB962C8B-B14F-4D97-AF65-F5344CB8AC3E}">
        <p14:creationId xmlns:p14="http://schemas.microsoft.com/office/powerpoint/2010/main" val="1858019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40</a:t>
            </a:fld>
            <a:endParaRPr lang="en-GB"/>
          </a:p>
        </p:txBody>
      </p:sp>
    </p:spTree>
    <p:extLst>
      <p:ext uri="{BB962C8B-B14F-4D97-AF65-F5344CB8AC3E}">
        <p14:creationId xmlns:p14="http://schemas.microsoft.com/office/powerpoint/2010/main" val="3985557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We work the NIHR</a:t>
            </a:r>
            <a:r>
              <a:rPr lang="en-US" baseline="0" dirty="0" smtClean="0"/>
              <a:t> Public Involvement Standards. The standards are a framework that allow organizations like the CRF to understand what </a:t>
            </a:r>
            <a:r>
              <a:rPr lang="en-US" sz="1200" b="0" i="0" kern="1200" dirty="0" smtClean="0">
                <a:solidFill>
                  <a:schemeClr val="tx1"/>
                </a:solidFill>
                <a:effectLst/>
                <a:latin typeface="+mn-lt"/>
                <a:ea typeface="+mn-ea"/>
                <a:cs typeface="+mn-cs"/>
              </a:rPr>
              <a:t>good public involvement in research looks like and how we can work to support studies</a:t>
            </a:r>
            <a:r>
              <a:rPr lang="en-US" sz="1200" b="0" i="0" kern="1200" baseline="0" dirty="0" smtClean="0">
                <a:solidFill>
                  <a:schemeClr val="tx1"/>
                </a:solidFill>
                <a:effectLst/>
                <a:latin typeface="+mn-lt"/>
                <a:ea typeface="+mn-ea"/>
                <a:cs typeface="+mn-cs"/>
              </a:rPr>
              <a:t> to deliver that. </a:t>
            </a:r>
          </a:p>
          <a:p>
            <a:endParaRPr lang="en-US" dirty="0" smtClean="0"/>
          </a:p>
          <a:p>
            <a:r>
              <a:rPr lang="en-US" dirty="0" smtClean="0"/>
              <a:t>So</a:t>
            </a:r>
            <a:r>
              <a:rPr lang="en-US" baseline="0" dirty="0" smtClean="0"/>
              <a:t> what does public involvement look like at our sites?</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42</a:t>
            </a:fld>
            <a:endParaRPr lang="en-GB"/>
          </a:p>
        </p:txBody>
      </p:sp>
    </p:spTree>
    <p:extLst>
      <p:ext uri="{BB962C8B-B14F-4D97-AF65-F5344CB8AC3E}">
        <p14:creationId xmlns:p14="http://schemas.microsoft.com/office/powerpoint/2010/main" val="4014337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Chapter 5: Inequalities in health, Health Profile for England: 2018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Health inequalities are avoidable and unfair differences in health status between groups of people or communities. In 2014 to 2016, the level of inequality, or gap, in life expectancy between the most and least deprived areas of England was 9.3 years for males and 7.3 years for females.</a:t>
            </a:r>
          </a:p>
          <a:p>
            <a:r>
              <a:rPr lang="en-GB" sz="1200" u="sng" kern="1200" dirty="0" smtClean="0">
                <a:solidFill>
                  <a:schemeClr val="tx1"/>
                </a:solidFill>
                <a:effectLst/>
                <a:latin typeface="+mn-lt"/>
                <a:ea typeface="+mn-ea"/>
                <a:cs typeface="+mn-cs"/>
                <a:hlinkClick r:id="rId3"/>
              </a:rPr>
              <a:t>https://www.gov.uk/government/publications/health-profile-for-england-2018/chapter-5-inequalities-in-health#:~:text=1.-,Main%20messages,and%207.3%20years%20for%20females.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forgotten, the ignored and the under-served – trials cannot continue to fail large parts of society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Prof Shaun </a:t>
            </a:r>
            <a:r>
              <a:rPr lang="en-GB" sz="1200" kern="1200" dirty="0" err="1" smtClean="0">
                <a:solidFill>
                  <a:schemeClr val="tx1"/>
                </a:solidFill>
                <a:effectLst/>
                <a:latin typeface="+mn-lt"/>
                <a:ea typeface="+mn-ea"/>
                <a:cs typeface="+mn-cs"/>
              </a:rPr>
              <a:t>Treweek</a:t>
            </a:r>
            <a:r>
              <a:rPr lang="en-GB" sz="1200" kern="1200" dirty="0" smtClean="0">
                <a:solidFill>
                  <a:schemeClr val="tx1"/>
                </a:solidFill>
                <a:effectLst/>
                <a:latin typeface="+mn-lt"/>
                <a:ea typeface="+mn-ea"/>
                <a:cs typeface="+mn-cs"/>
              </a:rPr>
              <a:t> et al. blog provides a great overview with some really good links should you want to explore a bit. </a:t>
            </a:r>
          </a:p>
          <a:p>
            <a:r>
              <a:rPr lang="en-GB" sz="1200" u="sng" kern="1200" dirty="0" smtClean="0">
                <a:solidFill>
                  <a:schemeClr val="tx1"/>
                </a:solidFill>
                <a:effectLst/>
                <a:latin typeface="+mn-lt"/>
                <a:ea typeface="+mn-ea"/>
                <a:cs typeface="+mn-cs"/>
                <a:hlinkClick r:id="rId4"/>
              </a:rPr>
              <a:t>http://blogs.biomedcentral.com/on-medicine/2020/10/01/the-forgotten-the-ignored-and-the-under-served-trials-cannot-continue-to-fail-large-parts-of-society/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NIHR INCLUDE ETHNICITY FRAMEWORK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a branch of the project that focuses on BAME representation. I personally love this page because it has a fab video full of patient perspectives.</a:t>
            </a:r>
          </a:p>
          <a:p>
            <a:r>
              <a:rPr lang="en-GB" sz="1200" u="sng" kern="1200" dirty="0" smtClean="0">
                <a:solidFill>
                  <a:schemeClr val="tx1"/>
                </a:solidFill>
                <a:effectLst/>
                <a:latin typeface="+mn-lt"/>
                <a:ea typeface="+mn-ea"/>
                <a:cs typeface="+mn-cs"/>
                <a:hlinkClick r:id="rId4"/>
              </a:rPr>
              <a:t>http://blogs.biomedcentral.com/on-medicine/2020/10/01/the-forgotten-the-ignored-and-the-under-served-trials-cannot-continue-to-fail-large-parts-of-society/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C25EB-0EBE-48EB-9638-758801782784}" type="slidenum">
              <a:rPr lang="en-GB" smtClean="0"/>
              <a:t>43</a:t>
            </a:fld>
            <a:endParaRPr lang="en-GB"/>
          </a:p>
        </p:txBody>
      </p:sp>
    </p:spTree>
    <p:extLst>
      <p:ext uri="{BB962C8B-B14F-4D97-AF65-F5344CB8AC3E}">
        <p14:creationId xmlns:p14="http://schemas.microsoft.com/office/powerpoint/2010/main" val="401433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about us without us.</a:t>
            </a:r>
            <a:endParaRPr lang="en-GB" dirty="0" smtClean="0"/>
          </a:p>
          <a:p>
            <a:endParaRPr lang="en-GB" dirty="0" smtClean="0"/>
          </a:p>
          <a:p>
            <a:r>
              <a:rPr lang="en-GB" dirty="0" smtClean="0"/>
              <a:t>Involvement- </a:t>
            </a:r>
            <a:r>
              <a:rPr lang="en-GB" sz="1200" dirty="0" smtClean="0">
                <a:solidFill>
                  <a:schemeClr val="bg1"/>
                </a:solidFill>
                <a:latin typeface="Heebo"/>
              </a:rPr>
              <a:t>can include setting priorities, identifying research questions, developing funding applications, planning recruitment or study design</a:t>
            </a:r>
          </a:p>
          <a:p>
            <a:endParaRPr lang="en-GB" sz="1200" dirty="0" smtClean="0">
              <a:solidFill>
                <a:schemeClr val="bg1"/>
              </a:solidFill>
              <a:latin typeface="Heeb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latin typeface="Heebo"/>
              </a:rPr>
              <a:t>Engagement - </a:t>
            </a:r>
            <a:r>
              <a:rPr lang="en-GB" sz="1200" dirty="0" smtClean="0">
                <a:latin typeface="Heebo"/>
              </a:rPr>
              <a:t>Can include long term projects, one-off events, ongoing relationships, face to face and digital interaction</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Point</a:t>
            </a:r>
            <a:r>
              <a:rPr lang="en-GB" baseline="0" dirty="0" smtClean="0"/>
              <a:t> out that whilst involvement and engagement are traditionally seen distinct entities– our BRC/Vocal approach is to see an interactive cycle of engagement, involvement and research. We aim to build inclusive research community where researchers, patients, communities and partner organisations work together for the benefit of everyone.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0D6E204F-7F2F-8D4B-98D5-1C58C5B33978}" type="slidenum">
              <a:rPr lang="en-US" smtClean="0"/>
              <a:t>6</a:t>
            </a:fld>
            <a:endParaRPr lang="en-US"/>
          </a:p>
        </p:txBody>
      </p:sp>
    </p:spTree>
    <p:extLst>
      <p:ext uri="{BB962C8B-B14F-4D97-AF65-F5344CB8AC3E}">
        <p14:creationId xmlns:p14="http://schemas.microsoft.com/office/powerpoint/2010/main" val="29724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take many forms,</a:t>
            </a:r>
            <a:r>
              <a:rPr lang="en-US" baseline="0" dirty="0" smtClean="0"/>
              <a:t> </a:t>
            </a:r>
          </a:p>
          <a:p>
            <a:endParaRPr lang="en-US" baseline="0" dirty="0" smtClean="0"/>
          </a:p>
          <a:p>
            <a:r>
              <a:rPr lang="en-US" baseline="0" dirty="0" smtClean="0"/>
              <a:t>Traditionally involvement has taken place at the research design stage but we are working on ways we can </a:t>
            </a:r>
            <a:r>
              <a:rPr lang="en-US" baseline="0" dirty="0" err="1" smtClean="0"/>
              <a:t>ensur</a:t>
            </a:r>
            <a:endParaRPr lang="en-GB" dirty="0" smtClean="0"/>
          </a:p>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7</a:t>
            </a:fld>
            <a:endParaRPr lang="en-GB"/>
          </a:p>
        </p:txBody>
      </p:sp>
    </p:spTree>
    <p:extLst>
      <p:ext uri="{BB962C8B-B14F-4D97-AF65-F5344CB8AC3E}">
        <p14:creationId xmlns:p14="http://schemas.microsoft.com/office/powerpoint/2010/main" val="384012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Director Bella Starling also sits on the Executive Committee</a:t>
            </a:r>
            <a:endParaRPr lang="en-GB" dirty="0"/>
          </a:p>
        </p:txBody>
      </p:sp>
      <p:sp>
        <p:nvSpPr>
          <p:cNvPr id="4" name="Slide Number Placeholder 3"/>
          <p:cNvSpPr>
            <a:spLocks noGrp="1"/>
          </p:cNvSpPr>
          <p:nvPr>
            <p:ph type="sldNum" sz="quarter" idx="10"/>
          </p:nvPr>
        </p:nvSpPr>
        <p:spPr/>
        <p:txBody>
          <a:bodyPr/>
          <a:lstStyle/>
          <a:p>
            <a:fld id="{7C108239-AC90-4892-BA6E-7D4FF3613BE5}" type="slidenum">
              <a:rPr lang="en-GB" smtClean="0"/>
              <a:t>8</a:t>
            </a:fld>
            <a:endParaRPr lang="en-GB"/>
          </a:p>
        </p:txBody>
      </p:sp>
    </p:spTree>
    <p:extLst>
      <p:ext uri="{BB962C8B-B14F-4D97-AF65-F5344CB8AC3E}">
        <p14:creationId xmlns:p14="http://schemas.microsoft.com/office/powerpoint/2010/main" val="70896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Research advisory groups meet regularly to do things like, input into and shape research project,</a:t>
            </a:r>
            <a:r>
              <a:rPr lang="en-GB" sz="1200" baseline="0" dirty="0" smtClean="0"/>
              <a:t> advise staff on patients journeys through facilities, patient proof information that is intended to go out to the public to make sure it’s easy to understand from a non-clinical perspective. </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Being </a:t>
            </a:r>
            <a:r>
              <a:rPr lang="en-GB" sz="1200" dirty="0" smtClean="0"/>
              <a:t>a member of a group of patients / members of the public who have an active interest in a health </a:t>
            </a:r>
            <a:r>
              <a:rPr lang="en-GB" sz="1200" dirty="0" smtClean="0"/>
              <a:t>condition.</a:t>
            </a:r>
            <a:r>
              <a:rPr lang="en-GB" sz="1200" baseline="0" dirty="0" smtClean="0"/>
              <a:t> Can include community leaders</a:t>
            </a:r>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9</a:t>
            </a:fld>
            <a:endParaRPr lang="en-GB"/>
          </a:p>
        </p:txBody>
      </p:sp>
    </p:spTree>
    <p:extLst>
      <p:ext uri="{BB962C8B-B14F-4D97-AF65-F5344CB8AC3E}">
        <p14:creationId xmlns:p14="http://schemas.microsoft.com/office/powerpoint/2010/main" val="126573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https://www.manchesterbrc.nihr.ac.uk/how-we-do-it/addressing-health-inequalities/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Membership: Adaway Gareth; </a:t>
            </a:r>
            <a:r>
              <a:rPr lang="en-GB" sz="1200" kern="1200" dirty="0" err="1" smtClean="0">
                <a:solidFill>
                  <a:schemeClr val="tx1"/>
                </a:solidFill>
                <a:effectLst/>
                <a:latin typeface="+mn-lt"/>
                <a:ea typeface="+mn-ea"/>
                <a:cs typeface="+mn-cs"/>
              </a:rPr>
              <a:t>Arpana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Verma</a:t>
            </a:r>
            <a:r>
              <a:rPr lang="en-GB" sz="1200" kern="1200" dirty="0" smtClean="0">
                <a:solidFill>
                  <a:schemeClr val="tx1"/>
                </a:solidFill>
                <a:effectLst/>
                <a:latin typeface="+mn-lt"/>
                <a:ea typeface="+mn-ea"/>
                <a:cs typeface="+mn-cs"/>
              </a:rPr>
              <a:t>; Kate Banks; </a:t>
            </a:r>
            <a:r>
              <a:rPr lang="en-GB" sz="1200" kern="1200" dirty="0" err="1" smtClean="0">
                <a:solidFill>
                  <a:schemeClr val="tx1"/>
                </a:solidFill>
                <a:effectLst/>
                <a:latin typeface="+mn-lt"/>
                <a:ea typeface="+mn-ea"/>
                <a:cs typeface="+mn-cs"/>
              </a:rPr>
              <a:t>Davine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Forder</a:t>
            </a:r>
            <a:r>
              <a:rPr lang="en-GB" sz="1200" kern="1200" dirty="0" smtClean="0">
                <a:solidFill>
                  <a:schemeClr val="tx1"/>
                </a:solidFill>
                <a:effectLst/>
                <a:latin typeface="+mn-lt"/>
                <a:ea typeface="+mn-ea"/>
                <a:cs typeface="+mn-cs"/>
              </a:rPr>
              <a:t> (Public contributor); Ben Parker; Monika </a:t>
            </a:r>
            <a:r>
              <a:rPr lang="en-GB" sz="1200" kern="1200" dirty="0" err="1" smtClean="0">
                <a:solidFill>
                  <a:schemeClr val="tx1"/>
                </a:solidFill>
                <a:effectLst/>
                <a:latin typeface="+mn-lt"/>
                <a:ea typeface="+mn-ea"/>
                <a:cs typeface="+mn-cs"/>
              </a:rPr>
              <a:t>Cien</a:t>
            </a:r>
            <a:r>
              <a:rPr lang="en-GB" sz="1200" kern="1200" dirty="0" smtClean="0">
                <a:solidFill>
                  <a:schemeClr val="tx1"/>
                </a:solidFill>
                <a:effectLst/>
                <a:latin typeface="+mn-lt"/>
                <a:ea typeface="+mn-ea"/>
                <a:cs typeface="+mn-cs"/>
              </a:rPr>
              <a:t>; Gareth Price; Angela Kelsall; Lisa Miles;  Alison Pierce;  Helen Pidd; Bella Starling; Tracey </a:t>
            </a:r>
            <a:r>
              <a:rPr lang="en-GB" sz="1200" kern="1200" dirty="0" err="1" smtClean="0">
                <a:solidFill>
                  <a:schemeClr val="tx1"/>
                </a:solidFill>
                <a:effectLst/>
                <a:latin typeface="+mn-lt"/>
                <a:ea typeface="+mn-ea"/>
                <a:cs typeface="+mn-cs"/>
              </a:rPr>
              <a:t>Farragher</a:t>
            </a:r>
            <a:r>
              <a:rPr lang="en-GB" sz="1200" kern="1200" dirty="0" smtClean="0">
                <a:solidFill>
                  <a:schemeClr val="tx1"/>
                </a:solidFill>
                <a:effectLst/>
                <a:latin typeface="+mn-lt"/>
                <a:ea typeface="+mn-ea"/>
                <a:cs typeface="+mn-cs"/>
              </a:rPr>
              <a:t>; Tracy Grey</a:t>
            </a:r>
          </a:p>
          <a:p>
            <a:endParaRPr lang="en-US" dirty="0" smtClean="0"/>
          </a:p>
          <a:p>
            <a:r>
              <a:rPr lang="en-GB" sz="1600" b="1" dirty="0" smtClean="0"/>
              <a:t>Background</a:t>
            </a:r>
          </a:p>
          <a:p>
            <a:pPr marL="0" lvl="1"/>
            <a:r>
              <a:rPr lang="en-GB" sz="1600" dirty="0" smtClean="0"/>
              <a:t>The Health Inequalities Steering Group (HISG) was established to meet the aims articulated in the Manchester BRC and Manchester CRF applications and in response to the Manchester BRC Scientific Advisory Board recommendations and considerations arising from the Manchester CRF Governance relating to access to research</a:t>
            </a:r>
            <a:r>
              <a:rPr lang="en-GB" dirty="0" smtClean="0"/>
              <a:t>.</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10</a:t>
            </a:fld>
            <a:endParaRPr lang="en-GB"/>
          </a:p>
        </p:txBody>
      </p:sp>
    </p:spTree>
    <p:extLst>
      <p:ext uri="{BB962C8B-B14F-4D97-AF65-F5344CB8AC3E}">
        <p14:creationId xmlns:p14="http://schemas.microsoft.com/office/powerpoint/2010/main" val="126573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C25EB-0EBE-48EB-9638-758801782784}" type="slidenum">
              <a:rPr lang="en-GB" smtClean="0"/>
              <a:t>11</a:t>
            </a:fld>
            <a:endParaRPr lang="en-GB"/>
          </a:p>
        </p:txBody>
      </p:sp>
    </p:spTree>
    <p:extLst>
      <p:ext uri="{BB962C8B-B14F-4D97-AF65-F5344CB8AC3E}">
        <p14:creationId xmlns:p14="http://schemas.microsoft.com/office/powerpoint/2010/main" val="185801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B78B2A-55DD-4CB5-8102-9482025215E5}"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58124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B78B2A-55DD-4CB5-8102-9482025215E5}"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390087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B78B2A-55DD-4CB5-8102-9482025215E5}"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149349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B78B2A-55DD-4CB5-8102-9482025215E5}"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144784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78B2A-55DD-4CB5-8102-9482025215E5}"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18725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B78B2A-55DD-4CB5-8102-9482025215E5}"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311324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B78B2A-55DD-4CB5-8102-9482025215E5}"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136093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B78B2A-55DD-4CB5-8102-9482025215E5}"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69128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78B2A-55DD-4CB5-8102-9482025215E5}"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32949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78B2A-55DD-4CB5-8102-9482025215E5}"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216816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78B2A-55DD-4CB5-8102-9482025215E5}"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E92599-2710-4ABA-8A58-1E66BB59806B}" type="slidenum">
              <a:rPr lang="en-GB" smtClean="0"/>
              <a:t>‹#›</a:t>
            </a:fld>
            <a:endParaRPr lang="en-GB"/>
          </a:p>
        </p:txBody>
      </p:sp>
    </p:spTree>
    <p:extLst>
      <p:ext uri="{BB962C8B-B14F-4D97-AF65-F5344CB8AC3E}">
        <p14:creationId xmlns:p14="http://schemas.microsoft.com/office/powerpoint/2010/main" val="374958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B78B2A-55DD-4CB5-8102-9482025215E5}" type="datetimeFigureOut">
              <a:rPr lang="en-GB" smtClean="0"/>
              <a:t>12/11/2020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E92599-2710-4ABA-8A58-1E66BB59806B}" type="slidenum">
              <a:rPr lang="en-GB" smtClean="0"/>
              <a:t>‹#›</a:t>
            </a:fld>
            <a:endParaRPr lang="en-GB"/>
          </a:p>
        </p:txBody>
      </p:sp>
    </p:spTree>
    <p:extLst>
      <p:ext uri="{BB962C8B-B14F-4D97-AF65-F5344CB8AC3E}">
        <p14:creationId xmlns:p14="http://schemas.microsoft.com/office/powerpoint/2010/main" val="375172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The%20forgotten,%20the%20ignored%20and%20the%20under-served%20&#8211;%20trials%20cannot%20continue%20to%20fail%20large%20parts%20of%20society" TargetMode="External"/><Relationship Id="rId5" Type="http://schemas.openxmlformats.org/officeDocument/2006/relationships/hyperlink" Target="https://www.gov.uk/government/publications/health-profile-for-england-2018/chapter-5-inequalities-in-health#:~:text=1.-,Main%20messages,and%207.3%20years%20for%20females." TargetMode="External"/><Relationship Id="rId4" Type="http://schemas.openxmlformats.org/officeDocument/2006/relationships/hyperlink" Target="http://www.healthscotland.scot/health-inequalities/what-are-health-inequalitie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165" y="193713"/>
            <a:ext cx="8765628" cy="3472233"/>
          </a:xfrm>
          <a:prstGeom prst="rect">
            <a:avLst/>
          </a:prstGeom>
        </p:spPr>
        <p:txBody>
          <a:bodyPr wrap="square">
            <a:spAutoFit/>
          </a:bodyPr>
          <a:lstStyle/>
          <a:p>
            <a:pPr>
              <a:lnSpc>
                <a:spcPct val="115000"/>
              </a:lnSpc>
              <a:spcAft>
                <a:spcPts val="10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Who is this for?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alibri" panose="020F0502020204030204" pitchFamily="34" charset="0"/>
                <a:ea typeface="Calibri" panose="020F0502020204030204" pitchFamily="34" charset="0"/>
                <a:cs typeface="Times New Roman" panose="02020603050405020304" pitchFamily="18" charset="0"/>
              </a:rPr>
              <a:t>All Clinical Research Facility Staff who will be involved in equalities monitoring.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Aims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By the end of taking this </a:t>
            </a:r>
            <a:r>
              <a:rPr lang="en-GB" dirty="0" smtClean="0">
                <a:latin typeface="Calibri" panose="020F0502020204030204" pitchFamily="34" charset="0"/>
                <a:ea typeface="Calibri" panose="020F0502020204030204" pitchFamily="34" charset="0"/>
                <a:cs typeface="Times New Roman" panose="02020603050405020304" pitchFamily="18" charset="0"/>
              </a:rPr>
              <a:t>briefing attendees: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Be </a:t>
            </a:r>
            <a:r>
              <a:rPr lang="en-GB" dirty="0">
                <a:latin typeface="Calibri" panose="020F0502020204030204" pitchFamily="34" charset="0"/>
                <a:ea typeface="Calibri" panose="020F0502020204030204" pitchFamily="34" charset="0"/>
                <a:cs typeface="Times New Roman" panose="02020603050405020304" pitchFamily="18" charset="0"/>
              </a:rPr>
              <a:t>able to explain the purpose </a:t>
            </a:r>
            <a:r>
              <a:rPr lang="en-US" dirty="0" smtClean="0">
                <a:latin typeface="Calibri" panose="020F0502020204030204" pitchFamily="34" charset="0"/>
                <a:ea typeface="Calibri" panose="020F0502020204030204" pitchFamily="34" charset="0"/>
                <a:cs typeface="Times New Roman" panose="02020603050405020304" pitchFamily="18" charset="0"/>
              </a:rPr>
              <a:t>of working with </a:t>
            </a:r>
            <a:r>
              <a:rPr lang="en-US" dirty="0">
                <a:latin typeface="Calibri" panose="020F0502020204030204" pitchFamily="34" charset="0"/>
                <a:ea typeface="Calibri" panose="020F0502020204030204" pitchFamily="34" charset="0"/>
                <a:cs typeface="Times New Roman" panose="02020603050405020304" pitchFamily="18" charset="0"/>
              </a:rPr>
              <a:t>people and patients in </a:t>
            </a:r>
            <a:r>
              <a:rPr lang="en-US" dirty="0" smtClean="0">
                <a:latin typeface="Calibri" panose="020F0502020204030204" pitchFamily="34" charset="0"/>
                <a:ea typeface="Calibri" panose="020F0502020204030204" pitchFamily="34" charset="0"/>
                <a:cs typeface="Times New Roman" panose="02020603050405020304" pitchFamily="18" charset="0"/>
              </a:rPr>
              <a:t>research</a:t>
            </a:r>
          </a:p>
          <a:p>
            <a:pPr marL="342900" lvl="0" indent="-342900">
              <a:lnSpc>
                <a:spcPct val="115000"/>
              </a:lnSpc>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Be able to explain how health inequalities are and how they manifest in research</a:t>
            </a:r>
          </a:p>
          <a:p>
            <a:pPr marL="342900" lvl="0" indent="-342900">
              <a:lnSpc>
                <a:spcPct val="115000"/>
              </a:lnSpc>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Be able to explain what inclusive research is and how it is being carried out at the CRF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Be aware of the UK Public Involvement Standards and how they related to NIHR research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80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18" t="15562" r="19999"/>
          <a:stretch/>
        </p:blipFill>
        <p:spPr bwMode="auto">
          <a:xfrm>
            <a:off x="6012160" y="1818167"/>
            <a:ext cx="3167324" cy="332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VOCAL_Slide masters_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0"/>
            <a:ext cx="9144000" cy="5143500"/>
          </a:xfrm>
          <a:prstGeom prst="rect">
            <a:avLst/>
          </a:prstGeom>
        </p:spPr>
      </p:pic>
      <p:sp>
        <p:nvSpPr>
          <p:cNvPr id="7" name="TextBox 6"/>
          <p:cNvSpPr txBox="1"/>
          <p:nvPr/>
        </p:nvSpPr>
        <p:spPr>
          <a:xfrm>
            <a:off x="683568" y="1059582"/>
            <a:ext cx="5184576" cy="4031873"/>
          </a:xfrm>
          <a:prstGeom prst="rect">
            <a:avLst/>
          </a:prstGeom>
          <a:noFill/>
        </p:spPr>
        <p:txBody>
          <a:bodyPr wrap="square" rtlCol="0">
            <a:spAutoFit/>
          </a:bodyPr>
          <a:lstStyle/>
          <a:p>
            <a:r>
              <a:rPr lang="en-US" sz="1600" b="1" dirty="0" smtClean="0"/>
              <a:t>Aims</a:t>
            </a:r>
          </a:p>
          <a:p>
            <a:r>
              <a:rPr lang="en-GB" sz="1600" dirty="0" smtClean="0"/>
              <a:t>To collectively address health inequalities in the research that MBRC and MCRF designs, undertakes and disseminates</a:t>
            </a:r>
          </a:p>
          <a:p>
            <a:endParaRPr lang="en-US" sz="1600" dirty="0"/>
          </a:p>
          <a:p>
            <a:pPr fontAlgn="base"/>
            <a:r>
              <a:rPr lang="en-US" sz="1600" dirty="0"/>
              <a:t>We will </a:t>
            </a:r>
            <a:r>
              <a:rPr lang="en-US" sz="1600" dirty="0" err="1"/>
              <a:t>prioritise</a:t>
            </a:r>
            <a:r>
              <a:rPr lang="en-US" sz="1600" dirty="0"/>
              <a:t> research that is:</a:t>
            </a:r>
          </a:p>
          <a:p>
            <a:pPr marL="285750" indent="-285750" fontAlgn="base">
              <a:buFont typeface="Arial" panose="020B0604020202020204" pitchFamily="34" charset="0"/>
              <a:buChar char="•"/>
            </a:pPr>
            <a:r>
              <a:rPr lang="en-US" sz="1600" dirty="0"/>
              <a:t>most relevant to poor health outcomes and/or linked to GM priorities</a:t>
            </a:r>
          </a:p>
          <a:p>
            <a:pPr marL="285750" indent="-285750" fontAlgn="base">
              <a:buFont typeface="Arial" panose="020B0604020202020204" pitchFamily="34" charset="0"/>
              <a:buChar char="•"/>
            </a:pPr>
            <a:r>
              <a:rPr lang="en-US" sz="1600" dirty="0"/>
              <a:t>examines barriers to participation and explore approaches to broaden access</a:t>
            </a:r>
          </a:p>
          <a:p>
            <a:pPr marL="285750" indent="-285750" fontAlgn="base">
              <a:buFont typeface="Arial" panose="020B0604020202020204" pitchFamily="34" charset="0"/>
              <a:buChar char="•"/>
            </a:pPr>
            <a:r>
              <a:rPr lang="en-US" sz="1600" dirty="0"/>
              <a:t>develops more inclusive practices for both research participation and involvement</a:t>
            </a:r>
            <a:r>
              <a:rPr lang="en-US" sz="1600" dirty="0" smtClean="0"/>
              <a:t>.</a:t>
            </a:r>
            <a:endParaRPr lang="en-GB" sz="1600" dirty="0" smtClean="0"/>
          </a:p>
          <a:p>
            <a:endParaRPr lang="en-US" sz="1600" dirty="0"/>
          </a:p>
          <a:p>
            <a:r>
              <a:rPr lang="en-GB" sz="1600" b="1" dirty="0" smtClean="0"/>
              <a:t>Tracy Grey, </a:t>
            </a:r>
            <a:r>
              <a:rPr lang="en-GB" sz="1600" b="1" dirty="0" smtClean="0"/>
              <a:t>Project Manager, Communities </a:t>
            </a:r>
            <a:r>
              <a:rPr lang="en-GB" sz="1600" b="1" dirty="0"/>
              <a:t>&amp; inclusion. </a:t>
            </a:r>
            <a:r>
              <a:rPr lang="en-GB" sz="1600" dirty="0"/>
              <a:t>Background </a:t>
            </a:r>
            <a:r>
              <a:rPr lang="en-GB" sz="1600" dirty="0" smtClean="0"/>
              <a:t>in Public Health, </a:t>
            </a:r>
            <a:r>
              <a:rPr lang="en-GB" sz="1600" dirty="0"/>
              <a:t>National lead for the </a:t>
            </a:r>
            <a:r>
              <a:rPr lang="en-GB" sz="1600" dirty="0" smtClean="0"/>
              <a:t>North </a:t>
            </a:r>
            <a:r>
              <a:rPr lang="en-GB" sz="1600" dirty="0"/>
              <a:t>of England on health inequalities, NHS </a:t>
            </a:r>
            <a:r>
              <a:rPr lang="en-GB" sz="1600" dirty="0" smtClean="0"/>
              <a:t>England</a:t>
            </a:r>
            <a:endParaRPr lang="en-US" sz="1600" dirty="0">
              <a:solidFill>
                <a:srgbClr val="4F81BD">
                  <a:lumMod val="50000"/>
                </a:srgbClr>
              </a:solidFill>
              <a:cs typeface="Arial" panose="020B0604020202020204" pitchFamily="34" charset="0"/>
            </a:endParaRPr>
          </a:p>
          <a:p>
            <a:pPr marL="285750" indent="-285750">
              <a:buFontTx/>
              <a:buChar char="-"/>
            </a:pPr>
            <a:endParaRPr lang="en-GB" sz="1600" dirty="0">
              <a:solidFill>
                <a:srgbClr val="4F81BD">
                  <a:lumMod val="50000"/>
                </a:srgbClr>
              </a:solidFill>
              <a:cs typeface="Arial" panose="020B0604020202020204" pitchFamily="34" charset="0"/>
            </a:endParaRPr>
          </a:p>
        </p:txBody>
      </p:sp>
      <p:sp>
        <p:nvSpPr>
          <p:cNvPr id="8" name="TextBox 7"/>
          <p:cNvSpPr txBox="1"/>
          <p:nvPr/>
        </p:nvSpPr>
        <p:spPr>
          <a:xfrm>
            <a:off x="207688" y="419084"/>
            <a:ext cx="5427133" cy="400110"/>
          </a:xfrm>
          <a:prstGeom prst="rect">
            <a:avLst/>
          </a:prstGeom>
          <a:noFill/>
        </p:spPr>
        <p:txBody>
          <a:bodyPr wrap="square" rtlCol="0">
            <a:spAutoFit/>
          </a:bodyPr>
          <a:lstStyle/>
          <a:p>
            <a:r>
              <a:rPr lang="en-US" sz="2000" b="1" dirty="0" smtClean="0">
                <a:solidFill>
                  <a:srgbClr val="E9721B"/>
                </a:solidFill>
                <a:latin typeface="Heebo"/>
                <a:cs typeface="Heebo"/>
              </a:rPr>
              <a:t>Health Inequality Steering Group</a:t>
            </a:r>
            <a:endParaRPr lang="en-US" sz="2000" b="1" dirty="0">
              <a:solidFill>
                <a:srgbClr val="E9721B"/>
              </a:solidFill>
              <a:latin typeface="Heebo"/>
              <a:cs typeface="Heebo"/>
            </a:endParaRPr>
          </a:p>
        </p:txBody>
      </p:sp>
    </p:spTree>
    <p:extLst>
      <p:ext uri="{BB962C8B-B14F-4D97-AF65-F5344CB8AC3E}">
        <p14:creationId xmlns:p14="http://schemas.microsoft.com/office/powerpoint/2010/main" val="195824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983" r="26493"/>
          <a:stretch/>
        </p:blipFill>
        <p:spPr>
          <a:xfrm>
            <a:off x="0" y="-20539"/>
            <a:ext cx="4553744" cy="5186611"/>
          </a:xfrm>
          <a:prstGeom prst="rect">
            <a:avLst/>
          </a:prstGeom>
        </p:spPr>
      </p:pic>
      <p:pic>
        <p:nvPicPr>
          <p:cNvPr id="5" name="Picture 4" descr="VOCAL_Slide masters_5.png"/>
          <p:cNvPicPr>
            <a:picLocks noChangeAspect="1"/>
          </p:cNvPicPr>
          <p:nvPr/>
        </p:nvPicPr>
        <p:blipFill rotWithShape="1">
          <a:blip r:embed="rId4" cstate="print">
            <a:extLst>
              <a:ext uri="{28A0092B-C50C-407E-A947-70E740481C1C}">
                <a14:useLocalDpi xmlns:a14="http://schemas.microsoft.com/office/drawing/2010/main" val="0"/>
              </a:ext>
            </a:extLst>
          </a:blip>
          <a:srcRect l="1325" r="-1325"/>
          <a:stretch/>
        </p:blipFill>
        <p:spPr>
          <a:xfrm flipH="1">
            <a:off x="-36512" y="0"/>
            <a:ext cx="9180512" cy="5164038"/>
          </a:xfrm>
          <a:prstGeom prst="rect">
            <a:avLst/>
          </a:prstGeom>
        </p:spPr>
      </p:pic>
      <p:sp>
        <p:nvSpPr>
          <p:cNvPr id="6" name="TextBox 5"/>
          <p:cNvSpPr txBox="1"/>
          <p:nvPr/>
        </p:nvSpPr>
        <p:spPr>
          <a:xfrm>
            <a:off x="5014005" y="300709"/>
            <a:ext cx="5427133" cy="861774"/>
          </a:xfrm>
          <a:prstGeom prst="rect">
            <a:avLst/>
          </a:prstGeom>
          <a:noFill/>
        </p:spPr>
        <p:txBody>
          <a:bodyPr wrap="square" rtlCol="0">
            <a:spAutoFit/>
          </a:bodyPr>
          <a:lstStyle/>
          <a:p>
            <a:r>
              <a:rPr lang="en-US" sz="2500" b="1" dirty="0" smtClean="0">
                <a:solidFill>
                  <a:srgbClr val="E9721B"/>
                </a:solidFill>
                <a:latin typeface="Heebo"/>
                <a:cs typeface="Heebo"/>
              </a:rPr>
              <a:t>Public Engagement at</a:t>
            </a:r>
          </a:p>
          <a:p>
            <a:r>
              <a:rPr lang="en-US" sz="2500" b="1" dirty="0" smtClean="0">
                <a:solidFill>
                  <a:srgbClr val="E9721B"/>
                </a:solidFill>
                <a:latin typeface="Heebo"/>
                <a:cs typeface="Heebo"/>
              </a:rPr>
              <a:t>the CRF</a:t>
            </a:r>
          </a:p>
        </p:txBody>
      </p:sp>
      <p:pic>
        <p:nvPicPr>
          <p:cNvPr id="11" name="Picture 10" descr="Vocal_Large anc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23528" y="266063"/>
            <a:ext cx="1440000" cy="1440000"/>
          </a:xfrm>
          <a:prstGeom prst="rect">
            <a:avLst/>
          </a:prstGeom>
        </p:spPr>
      </p:pic>
      <p:pic>
        <p:nvPicPr>
          <p:cNvPr id="12" name="Picture 11" descr="Vocal_Small anch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987824" y="3785783"/>
            <a:ext cx="1440000" cy="1440000"/>
          </a:xfrm>
          <a:prstGeom prst="rect">
            <a:avLst/>
          </a:prstGeom>
        </p:spPr>
      </p:pic>
      <p:sp>
        <p:nvSpPr>
          <p:cNvPr id="13" name="TextBox 12"/>
          <p:cNvSpPr txBox="1"/>
          <p:nvPr/>
        </p:nvSpPr>
        <p:spPr>
          <a:xfrm>
            <a:off x="4693192" y="1374616"/>
            <a:ext cx="4188270" cy="1031051"/>
          </a:xfrm>
          <a:prstGeom prst="rect">
            <a:avLst/>
          </a:prstGeom>
          <a:noFill/>
        </p:spPr>
        <p:txBody>
          <a:bodyPr wrap="square" rtlCol="0">
            <a:spAutoFit/>
          </a:bodyPr>
          <a:lstStyle/>
          <a:p>
            <a:pPr marL="342900" indent="-342900">
              <a:buFont typeface="Arial"/>
              <a:buChar char="•"/>
            </a:pPr>
            <a:r>
              <a:rPr lang="en-US" sz="1300" b="1" dirty="0" smtClean="0">
                <a:solidFill>
                  <a:srgbClr val="E9721B"/>
                </a:solidFill>
                <a:latin typeface="Heebo"/>
                <a:cs typeface="Roboto"/>
              </a:rPr>
              <a:t>Working with underserved communities</a:t>
            </a:r>
            <a:r>
              <a:rPr lang="en-US" sz="2000" dirty="0" smtClean="0">
                <a:solidFill>
                  <a:srgbClr val="E9721B"/>
                </a:solidFill>
                <a:latin typeface="Roboto"/>
                <a:cs typeface="Roboto"/>
              </a:rPr>
              <a:t/>
            </a:r>
            <a:br>
              <a:rPr lang="en-US" sz="2000" dirty="0" smtClean="0">
                <a:solidFill>
                  <a:srgbClr val="E9721B"/>
                </a:solidFill>
                <a:latin typeface="Roboto"/>
                <a:cs typeface="Roboto"/>
              </a:rPr>
            </a:br>
            <a:r>
              <a:rPr lang="en-GB" sz="1200" dirty="0" smtClean="0">
                <a:latin typeface="Roboto"/>
                <a:cs typeface="Roboto"/>
              </a:rPr>
              <a:t>Using equalities data to target communities that we have not previously reached and understanding Greater Manchester's health prioritise</a:t>
            </a:r>
          </a:p>
          <a:p>
            <a:pPr marL="342900" indent="-342900">
              <a:buFont typeface="Arial"/>
              <a:buChar char="•"/>
            </a:pPr>
            <a:endParaRPr lang="en-US" sz="1200" dirty="0" smtClean="0">
              <a:solidFill>
                <a:srgbClr val="3E3C4D"/>
              </a:solidFill>
              <a:latin typeface="Roboto"/>
              <a:cs typeface="Roboto"/>
            </a:endParaRPr>
          </a:p>
        </p:txBody>
      </p:sp>
      <p:sp>
        <p:nvSpPr>
          <p:cNvPr id="14" name="TextBox 13"/>
          <p:cNvSpPr txBox="1"/>
          <p:nvPr/>
        </p:nvSpPr>
        <p:spPr>
          <a:xfrm>
            <a:off x="4644008" y="3606864"/>
            <a:ext cx="4188270" cy="477054"/>
          </a:xfrm>
          <a:prstGeom prst="rect">
            <a:avLst/>
          </a:prstGeom>
          <a:noFill/>
        </p:spPr>
        <p:txBody>
          <a:bodyPr wrap="square" rtlCol="0">
            <a:spAutoFit/>
          </a:bodyPr>
          <a:lstStyle/>
          <a:p>
            <a:pPr marL="342900" indent="-342900">
              <a:buFont typeface="Arial"/>
              <a:buChar char="•"/>
            </a:pPr>
            <a:r>
              <a:rPr lang="en-US" sz="1300" b="1" dirty="0" smtClean="0">
                <a:solidFill>
                  <a:srgbClr val="E9721B"/>
                </a:solidFill>
                <a:latin typeface="Heebo"/>
                <a:cs typeface="Heebo"/>
              </a:rPr>
              <a:t>Sharing research findings</a:t>
            </a:r>
            <a:r>
              <a:rPr lang="en-US" sz="2000" dirty="0" smtClean="0">
                <a:solidFill>
                  <a:srgbClr val="E9721B"/>
                </a:solidFill>
                <a:latin typeface="Heebo"/>
                <a:cs typeface="Heebo"/>
              </a:rPr>
              <a:t/>
            </a:r>
            <a:br>
              <a:rPr lang="en-US" sz="2000" dirty="0" smtClean="0">
                <a:solidFill>
                  <a:srgbClr val="E9721B"/>
                </a:solidFill>
                <a:latin typeface="Heebo"/>
                <a:cs typeface="Heebo"/>
              </a:rPr>
            </a:br>
            <a:r>
              <a:rPr lang="en-GB" sz="1200" dirty="0" smtClean="0">
                <a:latin typeface="Roboto"/>
                <a:cs typeface="Roboto"/>
              </a:rPr>
              <a:t>Sharing research findings with targeted communities</a:t>
            </a:r>
            <a:endParaRPr lang="en-US" sz="1200" dirty="0" smtClean="0">
              <a:solidFill>
                <a:srgbClr val="3E3C4D"/>
              </a:solidFill>
              <a:latin typeface="Roboto"/>
              <a:cs typeface="Roboto"/>
            </a:endParaRPr>
          </a:p>
        </p:txBody>
      </p:sp>
      <p:sp>
        <p:nvSpPr>
          <p:cNvPr id="15" name="TextBox 14"/>
          <p:cNvSpPr txBox="1"/>
          <p:nvPr/>
        </p:nvSpPr>
        <p:spPr>
          <a:xfrm>
            <a:off x="4644008" y="2521058"/>
            <a:ext cx="4188270" cy="846386"/>
          </a:xfrm>
          <a:prstGeom prst="rect">
            <a:avLst/>
          </a:prstGeom>
          <a:noFill/>
        </p:spPr>
        <p:txBody>
          <a:bodyPr wrap="square" rtlCol="0">
            <a:spAutoFit/>
          </a:bodyPr>
          <a:lstStyle/>
          <a:p>
            <a:pPr marL="342900" indent="-342900">
              <a:buFont typeface="Arial"/>
              <a:buChar char="•"/>
            </a:pPr>
            <a:r>
              <a:rPr lang="en-US" sz="1300" b="1" dirty="0" smtClean="0">
                <a:solidFill>
                  <a:srgbClr val="E9721B"/>
                </a:solidFill>
                <a:latin typeface="Heebo"/>
                <a:cs typeface="Heebo"/>
              </a:rPr>
              <a:t>Raising Awareness of Health Research</a:t>
            </a:r>
            <a:r>
              <a:rPr lang="en-US" sz="2000" dirty="0" smtClean="0">
                <a:solidFill>
                  <a:srgbClr val="E9721B"/>
                </a:solidFill>
                <a:latin typeface="Heebo"/>
                <a:cs typeface="Heebo"/>
              </a:rPr>
              <a:t/>
            </a:r>
            <a:br>
              <a:rPr lang="en-US" sz="2000" dirty="0" smtClean="0">
                <a:solidFill>
                  <a:srgbClr val="E9721B"/>
                </a:solidFill>
                <a:latin typeface="Heebo"/>
                <a:cs typeface="Heebo"/>
              </a:rPr>
            </a:br>
            <a:r>
              <a:rPr lang="en-US" sz="1200" dirty="0" smtClean="0">
                <a:latin typeface="Roboto"/>
                <a:cs typeface="Roboto"/>
              </a:rPr>
              <a:t>Communicating the activities of the Manchester Clinical Research Facility and sharing opportunities to get involved.</a:t>
            </a:r>
            <a:endParaRPr lang="en-US" sz="1200" dirty="0">
              <a:latin typeface="Roboto"/>
              <a:cs typeface="Roboto"/>
            </a:endParaRPr>
          </a:p>
        </p:txBody>
      </p:sp>
    </p:spTree>
    <p:extLst>
      <p:ext uri="{BB962C8B-B14F-4D97-AF65-F5344CB8AC3E}">
        <p14:creationId xmlns:p14="http://schemas.microsoft.com/office/powerpoint/2010/main" val="2757553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rgbClr val="FBB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pic>
        <p:nvPicPr>
          <p:cNvPr id="5" name="Picture 4" descr="Vocal_Large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349" y="425250"/>
            <a:ext cx="1415150" cy="1415150"/>
          </a:xfrm>
          <a:prstGeom prst="rect">
            <a:avLst/>
          </a:prstGeom>
        </p:spPr>
      </p:pic>
      <p:pic>
        <p:nvPicPr>
          <p:cNvPr id="6" name="Picture 5" descr="Vocal_Small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4" y="3498607"/>
            <a:ext cx="1595952" cy="1595952"/>
          </a:xfrm>
          <a:prstGeom prst="rect">
            <a:avLst/>
          </a:prstGeom>
        </p:spPr>
      </p:pic>
      <p:sp>
        <p:nvSpPr>
          <p:cNvPr id="10" name="TextBox 9"/>
          <p:cNvSpPr txBox="1"/>
          <p:nvPr/>
        </p:nvSpPr>
        <p:spPr>
          <a:xfrm>
            <a:off x="574536" y="1779662"/>
            <a:ext cx="7897826" cy="2169825"/>
          </a:xfrm>
          <a:prstGeom prst="rect">
            <a:avLst/>
          </a:prstGeom>
          <a:noFill/>
        </p:spPr>
        <p:txBody>
          <a:bodyPr wrap="square" rtlCol="0">
            <a:spAutoFit/>
          </a:bodyPr>
          <a:lstStyle/>
          <a:p>
            <a:pPr algn="ctr"/>
            <a:r>
              <a:rPr lang="en-US" sz="4500" b="1" dirty="0" smtClean="0">
                <a:latin typeface="Heebo"/>
                <a:cs typeface="Heebo"/>
              </a:rPr>
              <a:t>Health Inequalities and Inclusive Research</a:t>
            </a:r>
          </a:p>
          <a:p>
            <a:pPr algn="ctr"/>
            <a:endParaRPr lang="en-US" sz="4500" b="1" dirty="0" smtClean="0">
              <a:solidFill>
                <a:srgbClr val="E7314C"/>
              </a:solidFill>
              <a:latin typeface="Heebo"/>
              <a:cs typeface="Heebo"/>
            </a:endParaRPr>
          </a:p>
        </p:txBody>
      </p:sp>
      <p:pic>
        <p:nvPicPr>
          <p:cNvPr id="8" name="Picture 7" descr="VOCAL_logo_Without strapline_MASTER_W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92" y="425250"/>
            <a:ext cx="1509242" cy="321160"/>
          </a:xfrm>
          <a:prstGeom prst="rect">
            <a:avLst/>
          </a:prstGeom>
        </p:spPr>
      </p:pic>
    </p:spTree>
    <p:extLst>
      <p:ext uri="{BB962C8B-B14F-4D97-AF65-F5344CB8AC3E}">
        <p14:creationId xmlns:p14="http://schemas.microsoft.com/office/powerpoint/2010/main" val="365231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2972"/>
            <a:ext cx="9505055" cy="570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7544" y="411510"/>
            <a:ext cx="5112568" cy="2232248"/>
          </a:xfrm>
          <a:solidFill>
            <a:srgbClr val="000000">
              <a:alpha val="52941"/>
            </a:srgbClr>
          </a:solidFill>
        </p:spPr>
        <p:txBody>
          <a:bodyPr>
            <a:normAutofit/>
          </a:bodyPr>
          <a:lstStyle/>
          <a:p>
            <a:pPr marL="0" indent="0">
              <a:buNone/>
            </a:pPr>
            <a:r>
              <a:rPr lang="en-US" sz="2800" b="1" dirty="0">
                <a:solidFill>
                  <a:schemeClr val="bg1"/>
                </a:solidFill>
              </a:rPr>
              <a:t>Health inequalities are the unjust and avoidable differences in people’s health across the population and between specific population groups. </a:t>
            </a:r>
            <a:endParaRPr lang="en-GB" sz="2800" b="1" dirty="0">
              <a:solidFill>
                <a:schemeClr val="bg1"/>
              </a:solidFill>
            </a:endParaRPr>
          </a:p>
        </p:txBody>
      </p:sp>
    </p:spTree>
    <p:extLst>
      <p:ext uri="{BB962C8B-B14F-4D97-AF65-F5344CB8AC3E}">
        <p14:creationId xmlns:p14="http://schemas.microsoft.com/office/powerpoint/2010/main" val="364022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67544" y="1923678"/>
            <a:ext cx="8229600" cy="857250"/>
          </a:xfrm>
        </p:spPr>
        <p:txBody>
          <a:bodyPr>
            <a:noAutofit/>
          </a:bodyPr>
          <a:lstStyle/>
          <a:p>
            <a:pPr algn="l"/>
            <a:r>
              <a:rPr lang="en-US" sz="3000" b="1" dirty="0" smtClean="0"/>
              <a:t>Health </a:t>
            </a:r>
            <a:r>
              <a:rPr lang="en-US" sz="3000" b="1" dirty="0"/>
              <a:t>i</a:t>
            </a:r>
            <a:r>
              <a:rPr lang="en-US" sz="3000" b="1" dirty="0" smtClean="0"/>
              <a:t>nequalities are:</a:t>
            </a:r>
            <a:r>
              <a:rPr lang="en-US" sz="3000" dirty="0" smtClean="0"/>
              <a:t/>
            </a:r>
            <a:br>
              <a:rPr lang="en-US" sz="3000" dirty="0" smtClean="0"/>
            </a:br>
            <a:r>
              <a:rPr lang="en-US" sz="3000" dirty="0"/>
              <a:t/>
            </a:r>
            <a:br>
              <a:rPr lang="en-US" sz="3000" dirty="0"/>
            </a:br>
            <a:r>
              <a:rPr lang="en-US" sz="3000" dirty="0" smtClean="0"/>
              <a:t>	1. Avoidable</a:t>
            </a:r>
            <a:br>
              <a:rPr lang="en-US" sz="3000" dirty="0" smtClean="0"/>
            </a:br>
            <a:r>
              <a:rPr lang="en-US" sz="3000" dirty="0" smtClean="0"/>
              <a:t>	2. Socially determined</a:t>
            </a:r>
            <a:br>
              <a:rPr lang="en-US" sz="3000" dirty="0" smtClean="0"/>
            </a:br>
            <a:r>
              <a:rPr lang="en-US" sz="3000" dirty="0" smtClean="0"/>
              <a:t>	3. Often beyond an individuals control</a:t>
            </a:r>
            <a:endParaRPr lang="en-GB" sz="3000" dirty="0"/>
          </a:p>
        </p:txBody>
      </p:sp>
    </p:spTree>
    <p:extLst>
      <p:ext uri="{BB962C8B-B14F-4D97-AF65-F5344CB8AC3E}">
        <p14:creationId xmlns:p14="http://schemas.microsoft.com/office/powerpoint/2010/main" val="1889472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starting point is the left-hand side of the model, and what WHO calls the ‘fundamental causes’. These are: global economic forces; the macro socio-political environment; political priorities and decisions; societal values to equity and fairness; unequal distribution of income, power and wealth; and poverty, marginalisation and discrimination. &#10;Moving along the model we can see that these fundamental causes in turn influence the distribution of ‘wider environmental influences’. These are: Economic and work, Physical, Learning, Services, Social and cultural.&#10;Moving to the next box we can see that these influences shape people's ‘individual experience’ of the following: Economic and work, Physical, Learning, Services, Social and interpersonal.&#10;This results in the effects we see in the last box of the model: inequalities in wellbeing, healthy life expectancy, morbidity and mort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8424936" cy="34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7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000" y="141750"/>
            <a:ext cx="8820000" cy="4860000"/>
          </a:xfrm>
          <a:prstGeom prst="rect">
            <a:avLst/>
          </a:prstGeom>
          <a:solidFill>
            <a:srgbClr val="503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pic>
        <p:nvPicPr>
          <p:cNvPr id="2050" name="Picture 2" descr="Life on the line? Greater Manchester's Metrolink used to map life expect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53" y="370406"/>
            <a:ext cx="8303693" cy="440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792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rgbClr val="503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TextBox 8"/>
          <p:cNvSpPr txBox="1"/>
          <p:nvPr/>
        </p:nvSpPr>
        <p:spPr>
          <a:xfrm>
            <a:off x="1275519" y="2217807"/>
            <a:ext cx="6592961" cy="707886"/>
          </a:xfrm>
          <a:prstGeom prst="rect">
            <a:avLst/>
          </a:prstGeom>
          <a:noFill/>
        </p:spPr>
        <p:txBody>
          <a:bodyPr wrap="square" rtlCol="0">
            <a:spAutoFit/>
          </a:bodyPr>
          <a:lstStyle/>
          <a:p>
            <a:pPr algn="ctr"/>
            <a:r>
              <a:rPr lang="en-US" sz="4000" b="1" dirty="0" smtClean="0">
                <a:solidFill>
                  <a:schemeClr val="bg1"/>
                </a:solidFill>
                <a:latin typeface="Heebo"/>
                <a:cs typeface="Heebo"/>
              </a:rPr>
              <a:t>What is health equity?</a:t>
            </a:r>
            <a:endParaRPr lang="en-US" sz="4000" b="1" dirty="0">
              <a:solidFill>
                <a:schemeClr val="bg1"/>
              </a:solidFill>
              <a:latin typeface="Heebo"/>
              <a:cs typeface="Heebo"/>
            </a:endParaRPr>
          </a:p>
        </p:txBody>
      </p:sp>
      <p:pic>
        <p:nvPicPr>
          <p:cNvPr id="7" name="Picture 6" descr="Vocal_Large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8284" y="3291872"/>
            <a:ext cx="1415150" cy="1415150"/>
          </a:xfrm>
          <a:prstGeom prst="rect">
            <a:avLst/>
          </a:prstGeom>
        </p:spPr>
      </p:pic>
      <p:pic>
        <p:nvPicPr>
          <p:cNvPr id="8" name="Picture 7" descr="Vocal_Small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91107" y="48023"/>
            <a:ext cx="1595952" cy="1595952"/>
          </a:xfrm>
          <a:prstGeom prst="rect">
            <a:avLst/>
          </a:prstGeom>
        </p:spPr>
      </p:pic>
      <p:pic>
        <p:nvPicPr>
          <p:cNvPr id="6" name="Picture 5" descr="VOCAL_logo_Without strapline_MASTER_W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9257" y="4397796"/>
            <a:ext cx="1509242" cy="321160"/>
          </a:xfrm>
          <a:prstGeom prst="rect">
            <a:avLst/>
          </a:prstGeom>
        </p:spPr>
      </p:pic>
    </p:spTree>
    <p:extLst>
      <p:ext uri="{BB962C8B-B14F-4D97-AF65-F5344CB8AC3E}">
        <p14:creationId xmlns:p14="http://schemas.microsoft.com/office/powerpoint/2010/main" val="300097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000" y="141750"/>
            <a:ext cx="8820000" cy="4860000"/>
          </a:xfrm>
          <a:prstGeom prst="rect">
            <a:avLst/>
          </a:prstGeom>
          <a:solidFill>
            <a:srgbClr val="503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pic>
        <p:nvPicPr>
          <p:cNvPr id="1026" name="Picture 2" descr="Image result for equality vs equity bikes | Equity vs equality, Diversity  in the classroom, Equ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55" y="566395"/>
            <a:ext cx="6996224" cy="393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21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solidFill>
              <a:effectLst/>
            </a:endParaRPr>
          </a:p>
        </p:txBody>
      </p:sp>
      <p:sp>
        <p:nvSpPr>
          <p:cNvPr id="9" name="TextBox 8"/>
          <p:cNvSpPr txBox="1"/>
          <p:nvPr/>
        </p:nvSpPr>
        <p:spPr>
          <a:xfrm>
            <a:off x="1275519" y="2217807"/>
            <a:ext cx="6592961" cy="707886"/>
          </a:xfrm>
          <a:prstGeom prst="rect">
            <a:avLst/>
          </a:prstGeom>
          <a:noFill/>
        </p:spPr>
        <p:txBody>
          <a:bodyPr wrap="square" rtlCol="0">
            <a:spAutoFit/>
          </a:bodyPr>
          <a:lstStyle/>
          <a:p>
            <a:pPr algn="ctr"/>
            <a:r>
              <a:rPr lang="en-US" sz="4000" b="1" dirty="0" smtClean="0">
                <a:solidFill>
                  <a:schemeClr val="bg1"/>
                </a:solidFill>
                <a:latin typeface="Heebo"/>
                <a:cs typeface="Heebo"/>
              </a:rPr>
              <a:t>Cancer</a:t>
            </a:r>
            <a:endParaRPr lang="en-US" sz="4000" b="1" dirty="0">
              <a:solidFill>
                <a:schemeClr val="bg1"/>
              </a:solidFill>
              <a:latin typeface="Heebo"/>
              <a:cs typeface="Heebo"/>
            </a:endParaRPr>
          </a:p>
        </p:txBody>
      </p:sp>
      <p:pic>
        <p:nvPicPr>
          <p:cNvPr id="7" name="Picture 6" descr="Vocal_Large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8284" y="3291872"/>
            <a:ext cx="1415150" cy="1415150"/>
          </a:xfrm>
          <a:prstGeom prst="rect">
            <a:avLst/>
          </a:prstGeom>
        </p:spPr>
      </p:pic>
      <p:pic>
        <p:nvPicPr>
          <p:cNvPr id="8" name="Picture 7" descr="Vocal_Small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91107" y="48023"/>
            <a:ext cx="1595952" cy="1595952"/>
          </a:xfrm>
          <a:prstGeom prst="rect">
            <a:avLst/>
          </a:prstGeom>
        </p:spPr>
      </p:pic>
      <p:pic>
        <p:nvPicPr>
          <p:cNvPr id="6" name="Picture 5" descr="VOCAL_logo_Without strapline_MASTER_W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9257" y="4397796"/>
            <a:ext cx="1509242" cy="321160"/>
          </a:xfrm>
          <a:prstGeom prst="rect">
            <a:avLst/>
          </a:prstGeom>
        </p:spPr>
      </p:pic>
    </p:spTree>
    <p:extLst>
      <p:ext uri="{BB962C8B-B14F-4D97-AF65-F5344CB8AC3E}">
        <p14:creationId xmlns:p14="http://schemas.microsoft.com/office/powerpoint/2010/main" val="3941768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rgbClr val="503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TextBox 8"/>
          <p:cNvSpPr txBox="1"/>
          <p:nvPr/>
        </p:nvSpPr>
        <p:spPr>
          <a:xfrm>
            <a:off x="1061546" y="1563638"/>
            <a:ext cx="7168054" cy="1754326"/>
          </a:xfrm>
          <a:prstGeom prst="rect">
            <a:avLst/>
          </a:prstGeom>
          <a:noFill/>
        </p:spPr>
        <p:txBody>
          <a:bodyPr wrap="square" rtlCol="0">
            <a:spAutoFit/>
          </a:bodyPr>
          <a:lstStyle/>
          <a:p>
            <a:pPr algn="ctr"/>
            <a:r>
              <a:rPr lang="en-US" sz="3600" b="1" dirty="0" smtClean="0">
                <a:solidFill>
                  <a:srgbClr val="F08822"/>
                </a:solidFill>
                <a:latin typeface="Heebo"/>
                <a:cs typeface="Heebo"/>
              </a:rPr>
              <a:t>Inclusive Research at Manchester NIHR Clinical Research Facility</a:t>
            </a:r>
            <a:endParaRPr lang="en-US" sz="3600" b="1" dirty="0">
              <a:solidFill>
                <a:srgbClr val="F08822"/>
              </a:solidFill>
              <a:latin typeface="Heebo"/>
              <a:cs typeface="Heebo"/>
            </a:endParaRPr>
          </a:p>
        </p:txBody>
      </p:sp>
      <p:pic>
        <p:nvPicPr>
          <p:cNvPr id="7" name="Picture 6" descr="Vocal_Large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8284" y="3291872"/>
            <a:ext cx="1415150" cy="1415150"/>
          </a:xfrm>
          <a:prstGeom prst="rect">
            <a:avLst/>
          </a:prstGeom>
        </p:spPr>
      </p:pic>
      <p:pic>
        <p:nvPicPr>
          <p:cNvPr id="8" name="Picture 7" descr="Vocal_Small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91107" y="48023"/>
            <a:ext cx="1595952" cy="1595952"/>
          </a:xfrm>
          <a:prstGeom prst="rect">
            <a:avLst/>
          </a:prstGeom>
        </p:spPr>
      </p:pic>
      <p:pic>
        <p:nvPicPr>
          <p:cNvPr id="6" name="Picture 5" descr="VOCAL_logo_Without strapline_MASTER_W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9257" y="4397796"/>
            <a:ext cx="1509242" cy="321160"/>
          </a:xfrm>
          <a:prstGeom prst="rect">
            <a:avLst/>
          </a:prstGeom>
        </p:spPr>
      </p:pic>
    </p:spTree>
    <p:extLst>
      <p:ext uri="{BB962C8B-B14F-4D97-AF65-F5344CB8AC3E}">
        <p14:creationId xmlns:p14="http://schemas.microsoft.com/office/powerpoint/2010/main" val="4226784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000" y="141750"/>
            <a:ext cx="8820000" cy="4860000"/>
          </a:xfrm>
          <a:prstGeom prst="rect">
            <a:avLst/>
          </a:prstGeom>
          <a:solidFill>
            <a:srgbClr val="503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 name="Rectangle 1"/>
          <p:cNvSpPr/>
          <p:nvPr/>
        </p:nvSpPr>
        <p:spPr>
          <a:xfrm>
            <a:off x="683568" y="1875495"/>
            <a:ext cx="7128792" cy="1815882"/>
          </a:xfrm>
          <a:prstGeom prst="rect">
            <a:avLst/>
          </a:prstGeom>
        </p:spPr>
        <p:txBody>
          <a:bodyPr wrap="square">
            <a:spAutoFit/>
          </a:bodyPr>
          <a:lstStyle/>
          <a:p>
            <a:r>
              <a:rPr lang="en-US" sz="2800" dirty="0">
                <a:solidFill>
                  <a:schemeClr val="bg1"/>
                </a:solidFill>
              </a:rPr>
              <a:t>People in the most </a:t>
            </a:r>
            <a:r>
              <a:rPr lang="en-US" sz="2800" dirty="0" smtClean="0">
                <a:solidFill>
                  <a:schemeClr val="bg1"/>
                </a:solidFill>
              </a:rPr>
              <a:t>socio-economically </a:t>
            </a:r>
          </a:p>
          <a:p>
            <a:r>
              <a:rPr lang="en-US" sz="2800" dirty="0" smtClean="0">
                <a:solidFill>
                  <a:schemeClr val="bg1"/>
                </a:solidFill>
              </a:rPr>
              <a:t>deprived </a:t>
            </a:r>
            <a:r>
              <a:rPr lang="en-US" sz="2800" dirty="0">
                <a:solidFill>
                  <a:schemeClr val="bg1"/>
                </a:solidFill>
              </a:rPr>
              <a:t>areas in England are </a:t>
            </a:r>
            <a:r>
              <a:rPr lang="en-US" sz="2800" b="1" dirty="0">
                <a:solidFill>
                  <a:schemeClr val="accent6"/>
                </a:solidFill>
              </a:rPr>
              <a:t>20% more likely to </a:t>
            </a:r>
            <a:r>
              <a:rPr lang="en-US" sz="2800" b="1" dirty="0" smtClean="0">
                <a:solidFill>
                  <a:schemeClr val="accent6"/>
                </a:solidFill>
              </a:rPr>
              <a:t>have </a:t>
            </a:r>
            <a:r>
              <a:rPr lang="en-US" sz="2800" b="1" dirty="0">
                <a:solidFill>
                  <a:schemeClr val="accent6"/>
                </a:solidFill>
              </a:rPr>
              <a:t>their cancer diagnosed at a </a:t>
            </a:r>
            <a:r>
              <a:rPr lang="en-US" sz="2800" b="1" dirty="0" smtClean="0">
                <a:solidFill>
                  <a:schemeClr val="accent6"/>
                </a:solidFill>
              </a:rPr>
              <a:t>late </a:t>
            </a:r>
            <a:r>
              <a:rPr lang="en-US" sz="2800" b="1" dirty="0">
                <a:solidFill>
                  <a:schemeClr val="accent6"/>
                </a:solidFill>
              </a:rPr>
              <a:t>stage </a:t>
            </a:r>
            <a:r>
              <a:rPr lang="en-US" sz="2800" dirty="0">
                <a:solidFill>
                  <a:schemeClr val="bg1"/>
                </a:solidFill>
              </a:rPr>
              <a:t>than people in the least deprived </a:t>
            </a:r>
            <a:r>
              <a:rPr lang="en-US" sz="2800" dirty="0" smtClean="0">
                <a:solidFill>
                  <a:schemeClr val="bg1"/>
                </a:solidFill>
              </a:rPr>
              <a:t>areas</a:t>
            </a:r>
            <a:endParaRPr lang="en-US" sz="2800" dirty="0">
              <a:solidFill>
                <a:schemeClr val="bg1"/>
              </a:solidFill>
            </a:endParaRPr>
          </a:p>
        </p:txBody>
      </p:sp>
    </p:spTree>
    <p:extLst>
      <p:ext uri="{BB962C8B-B14F-4D97-AF65-F5344CB8AC3E}">
        <p14:creationId xmlns:p14="http://schemas.microsoft.com/office/powerpoint/2010/main" val="850463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000" y="141750"/>
            <a:ext cx="8820000" cy="4860000"/>
          </a:xfrm>
          <a:prstGeom prst="rect">
            <a:avLst/>
          </a:prstGeom>
          <a:solidFill>
            <a:srgbClr val="503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 name="Rectangle 1"/>
          <p:cNvSpPr/>
          <p:nvPr/>
        </p:nvSpPr>
        <p:spPr>
          <a:xfrm>
            <a:off x="683568" y="1875495"/>
            <a:ext cx="7128792" cy="1815882"/>
          </a:xfrm>
          <a:prstGeom prst="rect">
            <a:avLst/>
          </a:prstGeom>
        </p:spPr>
        <p:txBody>
          <a:bodyPr wrap="square">
            <a:spAutoFit/>
          </a:bodyPr>
          <a:lstStyle/>
          <a:p>
            <a:r>
              <a:rPr lang="en-US" sz="2800" dirty="0">
                <a:solidFill>
                  <a:schemeClr val="bg1"/>
                </a:solidFill>
              </a:rPr>
              <a:t>People in the most </a:t>
            </a:r>
            <a:r>
              <a:rPr lang="en-US" sz="2800" dirty="0" smtClean="0">
                <a:solidFill>
                  <a:schemeClr val="bg1"/>
                </a:solidFill>
              </a:rPr>
              <a:t>socio-economically </a:t>
            </a:r>
          </a:p>
          <a:p>
            <a:r>
              <a:rPr lang="en-US" sz="2800" dirty="0" smtClean="0">
                <a:solidFill>
                  <a:schemeClr val="bg1"/>
                </a:solidFill>
              </a:rPr>
              <a:t>deprived </a:t>
            </a:r>
            <a:r>
              <a:rPr lang="en-US" sz="2800" dirty="0">
                <a:solidFill>
                  <a:schemeClr val="bg1"/>
                </a:solidFill>
              </a:rPr>
              <a:t>areas </a:t>
            </a:r>
            <a:r>
              <a:rPr lang="en-US" sz="2800" dirty="0" smtClean="0">
                <a:solidFill>
                  <a:schemeClr val="bg1"/>
                </a:solidFill>
              </a:rPr>
              <a:t>receive only </a:t>
            </a:r>
            <a:r>
              <a:rPr lang="en-US" sz="2800" b="1" dirty="0" smtClean="0">
                <a:solidFill>
                  <a:schemeClr val="accent6"/>
                </a:solidFill>
              </a:rPr>
              <a:t>half the number of referrals to early stage clinical trials.</a:t>
            </a:r>
          </a:p>
          <a:p>
            <a:endParaRPr lang="en-US" sz="2800" dirty="0">
              <a:solidFill>
                <a:schemeClr val="bg1"/>
              </a:solidFill>
            </a:endParaRPr>
          </a:p>
        </p:txBody>
      </p:sp>
    </p:spTree>
    <p:extLst>
      <p:ext uri="{BB962C8B-B14F-4D97-AF65-F5344CB8AC3E}">
        <p14:creationId xmlns:p14="http://schemas.microsoft.com/office/powerpoint/2010/main" val="2328805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000" y="141750"/>
            <a:ext cx="8820000" cy="4860000"/>
          </a:xfrm>
          <a:prstGeom prst="rect">
            <a:avLst/>
          </a:prstGeom>
          <a:solidFill>
            <a:srgbClr val="503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 name="Rectangle 1"/>
          <p:cNvSpPr/>
          <p:nvPr/>
        </p:nvSpPr>
        <p:spPr>
          <a:xfrm>
            <a:off x="683568" y="1875495"/>
            <a:ext cx="7128792" cy="1384995"/>
          </a:xfrm>
          <a:prstGeom prst="rect">
            <a:avLst/>
          </a:prstGeom>
        </p:spPr>
        <p:txBody>
          <a:bodyPr wrap="square">
            <a:spAutoFit/>
          </a:bodyPr>
          <a:lstStyle/>
          <a:p>
            <a:r>
              <a:rPr lang="en-GB" sz="2800" dirty="0">
                <a:solidFill>
                  <a:schemeClr val="bg1"/>
                </a:solidFill>
              </a:rPr>
              <a:t>Age standardised </a:t>
            </a:r>
            <a:r>
              <a:rPr lang="en-GB" sz="2800" b="1" dirty="0">
                <a:solidFill>
                  <a:schemeClr val="accent6"/>
                </a:solidFill>
              </a:rPr>
              <a:t>cancer mortality in the most deprived populations is 50% higher</a:t>
            </a:r>
            <a:r>
              <a:rPr lang="en-GB" sz="2800" b="1" dirty="0">
                <a:solidFill>
                  <a:schemeClr val="bg1"/>
                </a:solidFill>
              </a:rPr>
              <a:t> </a:t>
            </a:r>
            <a:r>
              <a:rPr lang="en-GB" sz="2800" dirty="0">
                <a:solidFill>
                  <a:schemeClr val="bg1"/>
                </a:solidFill>
              </a:rPr>
              <a:t>than in the least deprived.</a:t>
            </a:r>
            <a:endParaRPr lang="en-US" sz="2800" dirty="0">
              <a:solidFill>
                <a:schemeClr val="bg1"/>
              </a:solidFill>
            </a:endParaRPr>
          </a:p>
        </p:txBody>
      </p:sp>
    </p:spTree>
    <p:extLst>
      <p:ext uri="{BB962C8B-B14F-4D97-AF65-F5344CB8AC3E}">
        <p14:creationId xmlns:p14="http://schemas.microsoft.com/office/powerpoint/2010/main" val="2828056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875495"/>
            <a:ext cx="7128792" cy="1815882"/>
          </a:xfrm>
          <a:prstGeom prst="rect">
            <a:avLst/>
          </a:prstGeom>
        </p:spPr>
        <p:txBody>
          <a:bodyPr wrap="square">
            <a:spAutoFit/>
          </a:bodyPr>
          <a:lstStyle/>
          <a:p>
            <a:r>
              <a:rPr lang="en-US" sz="2800" b="1" dirty="0">
                <a:solidFill>
                  <a:srgbClr val="7030A0"/>
                </a:solidFill>
              </a:rPr>
              <a:t>One of the greatest barriers to acquiring knowledge related to black and minority ethnic health is the accurate collection and recording of ethnic monitoring data.</a:t>
            </a:r>
          </a:p>
        </p:txBody>
      </p:sp>
      <p:sp>
        <p:nvSpPr>
          <p:cNvPr id="4" name="Rectangle 3"/>
          <p:cNvSpPr/>
          <p:nvPr/>
        </p:nvSpPr>
        <p:spPr>
          <a:xfrm>
            <a:off x="683568" y="3949249"/>
            <a:ext cx="6408712" cy="523220"/>
          </a:xfrm>
          <a:prstGeom prst="rect">
            <a:avLst/>
          </a:prstGeom>
        </p:spPr>
        <p:txBody>
          <a:bodyPr wrap="square">
            <a:spAutoFit/>
          </a:bodyPr>
          <a:lstStyle/>
          <a:p>
            <a:r>
              <a:rPr lang="en-US" sz="2800" b="1" dirty="0" smtClean="0">
                <a:solidFill>
                  <a:srgbClr val="7030A0"/>
                </a:solidFill>
              </a:rPr>
              <a:t>Better Health, Race Equality Foundation</a:t>
            </a:r>
            <a:endParaRPr lang="en-US" sz="2800" b="1" dirty="0">
              <a:solidFill>
                <a:srgbClr val="7030A0"/>
              </a:solidFill>
            </a:endParaRPr>
          </a:p>
        </p:txBody>
      </p:sp>
    </p:spTree>
    <p:extLst>
      <p:ext uri="{BB962C8B-B14F-4D97-AF65-F5344CB8AC3E}">
        <p14:creationId xmlns:p14="http://schemas.microsoft.com/office/powerpoint/2010/main" val="3168031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solidFill>
              <a:effectLst/>
            </a:endParaRPr>
          </a:p>
        </p:txBody>
      </p:sp>
      <p:sp>
        <p:nvSpPr>
          <p:cNvPr id="9" name="TextBox 8"/>
          <p:cNvSpPr txBox="1"/>
          <p:nvPr/>
        </p:nvSpPr>
        <p:spPr>
          <a:xfrm>
            <a:off x="1275519" y="2217807"/>
            <a:ext cx="6592961" cy="707886"/>
          </a:xfrm>
          <a:prstGeom prst="rect">
            <a:avLst/>
          </a:prstGeom>
          <a:noFill/>
        </p:spPr>
        <p:txBody>
          <a:bodyPr wrap="square" rtlCol="0">
            <a:spAutoFit/>
          </a:bodyPr>
          <a:lstStyle/>
          <a:p>
            <a:pPr algn="ctr"/>
            <a:r>
              <a:rPr lang="en-US" sz="4000" b="1" dirty="0" smtClean="0">
                <a:solidFill>
                  <a:schemeClr val="bg1"/>
                </a:solidFill>
                <a:latin typeface="Heebo"/>
                <a:cs typeface="Heebo"/>
              </a:rPr>
              <a:t>Respiratory</a:t>
            </a:r>
            <a:endParaRPr lang="en-US" sz="4000" b="1" dirty="0">
              <a:solidFill>
                <a:schemeClr val="bg1"/>
              </a:solidFill>
              <a:latin typeface="Heebo"/>
              <a:cs typeface="Heebo"/>
            </a:endParaRPr>
          </a:p>
        </p:txBody>
      </p:sp>
      <p:pic>
        <p:nvPicPr>
          <p:cNvPr id="7" name="Picture 6" descr="Vocal_Large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8284" y="3291872"/>
            <a:ext cx="1415150" cy="1415150"/>
          </a:xfrm>
          <a:prstGeom prst="rect">
            <a:avLst/>
          </a:prstGeom>
        </p:spPr>
      </p:pic>
      <p:pic>
        <p:nvPicPr>
          <p:cNvPr id="8" name="Picture 7" descr="Vocal_Small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91107" y="48023"/>
            <a:ext cx="1595952" cy="1595952"/>
          </a:xfrm>
          <a:prstGeom prst="rect">
            <a:avLst/>
          </a:prstGeom>
        </p:spPr>
      </p:pic>
      <p:pic>
        <p:nvPicPr>
          <p:cNvPr id="6" name="Picture 5" descr="VOCAL_logo_Without strapline_MASTER_W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9257" y="4397796"/>
            <a:ext cx="1509242" cy="321160"/>
          </a:xfrm>
          <a:prstGeom prst="rect">
            <a:avLst/>
          </a:prstGeom>
        </p:spPr>
      </p:pic>
    </p:spTree>
    <p:extLst>
      <p:ext uri="{BB962C8B-B14F-4D97-AF65-F5344CB8AC3E}">
        <p14:creationId xmlns:p14="http://schemas.microsoft.com/office/powerpoint/2010/main" val="2356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PD: Facts, Statistics, and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3" y="-20538"/>
            <a:ext cx="6330281" cy="47498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8520" y="0"/>
            <a:ext cx="3312368" cy="5238750"/>
          </a:xfrm>
          <a:prstGeom prst="rect">
            <a:avLst/>
          </a:prstGeom>
          <a:solidFill>
            <a:srgbClr val="E31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9552" y="427507"/>
            <a:ext cx="3168352" cy="3416320"/>
          </a:xfrm>
          <a:prstGeom prst="rect">
            <a:avLst/>
          </a:prstGeom>
        </p:spPr>
        <p:txBody>
          <a:bodyPr wrap="square">
            <a:spAutoFit/>
          </a:bodyPr>
          <a:lstStyle/>
          <a:p>
            <a:pPr lvl="0"/>
            <a:r>
              <a:rPr lang="en-GB" sz="2400" dirty="0">
                <a:solidFill>
                  <a:schemeClr val="bg1"/>
                </a:solidFill>
              </a:rPr>
              <a:t>People from the most deprived section of society are two-and-a-half times more likely to have </a:t>
            </a:r>
            <a:r>
              <a:rPr lang="en-GB" sz="2400" dirty="0" smtClean="0">
                <a:solidFill>
                  <a:schemeClr val="bg1"/>
                </a:solidFill>
              </a:rPr>
              <a:t>chronic obstructive </a:t>
            </a:r>
            <a:r>
              <a:rPr lang="en-GB" sz="2400" dirty="0">
                <a:solidFill>
                  <a:schemeClr val="bg1"/>
                </a:solidFill>
              </a:rPr>
              <a:t>pulmonary disease (</a:t>
            </a:r>
            <a:r>
              <a:rPr lang="en-GB" sz="2400" dirty="0" smtClean="0">
                <a:solidFill>
                  <a:schemeClr val="bg1"/>
                </a:solidFill>
              </a:rPr>
              <a:t>COPD). </a:t>
            </a:r>
            <a:br>
              <a:rPr lang="en-GB" sz="2400" dirty="0" smtClean="0">
                <a:solidFill>
                  <a:schemeClr val="bg1"/>
                </a:solidFill>
              </a:rPr>
            </a:br>
            <a:r>
              <a:rPr lang="en-GB" sz="2400" dirty="0" smtClean="0">
                <a:solidFill>
                  <a:schemeClr val="bg1"/>
                </a:solidFill>
              </a:rPr>
              <a:t>                                                              NHS England </a:t>
            </a:r>
            <a:endParaRPr lang="en-GB" sz="2400" dirty="0">
              <a:solidFill>
                <a:schemeClr val="bg1"/>
              </a:solidFill>
            </a:endParaRPr>
          </a:p>
        </p:txBody>
      </p:sp>
      <p:sp>
        <p:nvSpPr>
          <p:cNvPr id="8" name="Rectangle 7"/>
          <p:cNvSpPr/>
          <p:nvPr/>
        </p:nvSpPr>
        <p:spPr>
          <a:xfrm>
            <a:off x="2987823" y="4443958"/>
            <a:ext cx="6477508" cy="954174"/>
          </a:xfrm>
          <a:prstGeom prst="rect">
            <a:avLst/>
          </a:prstGeom>
          <a:solidFill>
            <a:srgbClr val="E31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9059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 y="11016"/>
            <a:ext cx="9144000" cy="5143500"/>
          </a:xfrm>
          <a:prstGeom prst="rect">
            <a:avLst/>
          </a:prstGeom>
        </p:spPr>
      </p:pic>
      <p:sp>
        <p:nvSpPr>
          <p:cNvPr id="5" name="TextBox 4"/>
          <p:cNvSpPr txBox="1"/>
          <p:nvPr/>
        </p:nvSpPr>
        <p:spPr>
          <a:xfrm>
            <a:off x="278633" y="860330"/>
            <a:ext cx="8589142" cy="4247317"/>
          </a:xfrm>
          <a:prstGeom prst="rect">
            <a:avLst/>
          </a:prstGeom>
          <a:noFill/>
        </p:spPr>
        <p:txBody>
          <a:bodyPr wrap="square" rtlCol="0">
            <a:spAutoFit/>
          </a:bodyPr>
          <a:lstStyle/>
          <a:p>
            <a:pPr marL="342900" indent="-342900">
              <a:buFont typeface="Arial"/>
              <a:buChar char="•"/>
            </a:pPr>
            <a:r>
              <a:rPr lang="en-US" dirty="0" smtClean="0">
                <a:solidFill>
                  <a:srgbClr val="3E3C4D"/>
                </a:solidFill>
                <a:latin typeface="Heebo"/>
                <a:cs typeface="Roboto"/>
              </a:rPr>
              <a:t>Greater COVID burden with: older age, m</a:t>
            </a:r>
            <a:r>
              <a:rPr lang="en-GB" dirty="0" smtClean="0">
                <a:solidFill>
                  <a:srgbClr val="3E3C4D"/>
                </a:solidFill>
                <a:latin typeface="Heebo"/>
                <a:cs typeface="Roboto"/>
              </a:rPr>
              <a:t>ale sex, obesity, comorbidities (underlying health conditions) </a:t>
            </a:r>
            <a:r>
              <a:rPr lang="en-GB" dirty="0">
                <a:solidFill>
                  <a:srgbClr val="3E3C4D"/>
                </a:solidFill>
                <a:latin typeface="Heebo"/>
                <a:cs typeface="Roboto"/>
              </a:rPr>
              <a:t>and </a:t>
            </a:r>
            <a:r>
              <a:rPr lang="en-GB" dirty="0" smtClean="0">
                <a:solidFill>
                  <a:srgbClr val="3E3C4D"/>
                </a:solidFill>
                <a:latin typeface="Heebo"/>
                <a:cs typeface="Roboto"/>
              </a:rPr>
              <a:t>poverty </a:t>
            </a:r>
            <a:r>
              <a:rPr lang="en-GB" sz="1200" dirty="0" smtClean="0">
                <a:solidFill>
                  <a:srgbClr val="3E3C4D"/>
                </a:solidFill>
                <a:latin typeface="Heebo"/>
                <a:cs typeface="Roboto"/>
              </a:rPr>
              <a:t>(</a:t>
            </a:r>
            <a:r>
              <a:rPr lang="en-GB" sz="1200" dirty="0" err="1" smtClean="0">
                <a:solidFill>
                  <a:srgbClr val="3E3C4D"/>
                </a:solidFill>
                <a:latin typeface="Heebo"/>
                <a:cs typeface="Roboto"/>
              </a:rPr>
              <a:t>Treweek</a:t>
            </a:r>
            <a:r>
              <a:rPr lang="en-GB" sz="1200" dirty="0" smtClean="0">
                <a:solidFill>
                  <a:srgbClr val="3E3C4D"/>
                </a:solidFill>
                <a:latin typeface="Heebo"/>
                <a:cs typeface="Roboto"/>
              </a:rPr>
              <a:t> et al, Lancet 2020)</a:t>
            </a:r>
            <a:endParaRPr lang="en-US" sz="1200" dirty="0">
              <a:solidFill>
                <a:srgbClr val="3E3C4D"/>
              </a:solidFill>
              <a:latin typeface="Heebo"/>
              <a:cs typeface="Roboto"/>
            </a:endParaRPr>
          </a:p>
          <a:p>
            <a:pPr marL="342900" indent="-342900">
              <a:buFont typeface="Arial"/>
              <a:buChar char="•"/>
            </a:pPr>
            <a:endParaRPr lang="en-US" b="1" dirty="0" smtClean="0">
              <a:solidFill>
                <a:srgbClr val="3E3C4D"/>
              </a:solidFill>
              <a:latin typeface="Heebo"/>
              <a:cs typeface="Roboto"/>
            </a:endParaRPr>
          </a:p>
          <a:p>
            <a:pPr marL="342900" indent="-342900">
              <a:buFont typeface="Arial"/>
              <a:buChar char="•"/>
            </a:pPr>
            <a:r>
              <a:rPr lang="en-GB" dirty="0" smtClean="0">
                <a:solidFill>
                  <a:srgbClr val="3E3C4D"/>
                </a:solidFill>
                <a:latin typeface="Heebo"/>
                <a:cs typeface="Roboto"/>
              </a:rPr>
              <a:t>Black, Asian &amp; minority ethnic (BAME) communities </a:t>
            </a:r>
            <a:r>
              <a:rPr lang="en-GB" dirty="0">
                <a:solidFill>
                  <a:srgbClr val="3E3C4D"/>
                </a:solidFill>
                <a:latin typeface="Heebo"/>
                <a:cs typeface="Roboto"/>
              </a:rPr>
              <a:t>are at increased risk </a:t>
            </a:r>
            <a:r>
              <a:rPr lang="en-GB" dirty="0" smtClean="0">
                <a:solidFill>
                  <a:srgbClr val="3E3C4D"/>
                </a:solidFill>
                <a:latin typeface="Heebo"/>
                <a:cs typeface="Roboto"/>
              </a:rPr>
              <a:t>of infection </a:t>
            </a:r>
            <a:r>
              <a:rPr lang="en-GB" dirty="0">
                <a:solidFill>
                  <a:srgbClr val="3E3C4D"/>
                </a:solidFill>
                <a:latin typeface="Heebo"/>
                <a:cs typeface="Roboto"/>
              </a:rPr>
              <a:t>from </a:t>
            </a:r>
            <a:r>
              <a:rPr lang="en-GB" dirty="0" smtClean="0">
                <a:solidFill>
                  <a:srgbClr val="3E3C4D"/>
                </a:solidFill>
                <a:latin typeface="Heebo"/>
                <a:cs typeface="Roboto"/>
              </a:rPr>
              <a:t>COVID </a:t>
            </a:r>
            <a:r>
              <a:rPr lang="en-GB" sz="1200" dirty="0" smtClean="0">
                <a:solidFill>
                  <a:srgbClr val="3E3C4D"/>
                </a:solidFill>
                <a:latin typeface="Heebo"/>
                <a:cs typeface="Roboto"/>
              </a:rPr>
              <a:t>(</a:t>
            </a:r>
            <a:r>
              <a:rPr lang="en-GB" sz="1200" dirty="0">
                <a:solidFill>
                  <a:srgbClr val="3E3C4D"/>
                </a:solidFill>
                <a:latin typeface="Heebo"/>
                <a:cs typeface="Roboto"/>
              </a:rPr>
              <a:t>Pan et </a:t>
            </a:r>
            <a:r>
              <a:rPr lang="en-GB" sz="1200" dirty="0" smtClean="0">
                <a:solidFill>
                  <a:srgbClr val="3E3C4D"/>
                </a:solidFill>
                <a:latin typeface="Heebo"/>
                <a:cs typeface="Roboto"/>
              </a:rPr>
              <a:t>al, </a:t>
            </a:r>
            <a:r>
              <a:rPr lang="en-GB" sz="1200" dirty="0" err="1">
                <a:solidFill>
                  <a:srgbClr val="3E3C4D"/>
                </a:solidFill>
                <a:latin typeface="Heebo"/>
                <a:cs typeface="Roboto"/>
              </a:rPr>
              <a:t>EClinicalMedicine</a:t>
            </a:r>
            <a:r>
              <a:rPr lang="en-GB" sz="1200" dirty="0">
                <a:solidFill>
                  <a:srgbClr val="3E3C4D"/>
                </a:solidFill>
                <a:latin typeface="Heebo"/>
                <a:cs typeface="Roboto"/>
              </a:rPr>
              <a:t> </a:t>
            </a:r>
            <a:r>
              <a:rPr lang="en-GB" sz="1200" dirty="0" smtClean="0">
                <a:solidFill>
                  <a:srgbClr val="3E3C4D"/>
                </a:solidFill>
                <a:latin typeface="Heebo"/>
                <a:cs typeface="Roboto"/>
              </a:rPr>
              <a:t>2020)</a:t>
            </a:r>
          </a:p>
          <a:p>
            <a:pPr marL="342900" indent="-342900">
              <a:buFont typeface="Arial"/>
              <a:buChar char="•"/>
            </a:pPr>
            <a:endParaRPr lang="en-GB" b="1" dirty="0">
              <a:solidFill>
                <a:srgbClr val="3E3C4D"/>
              </a:solidFill>
              <a:latin typeface="Heebo"/>
              <a:cs typeface="Roboto"/>
            </a:endParaRPr>
          </a:p>
          <a:p>
            <a:pPr marL="342900" indent="-342900">
              <a:buFont typeface="Arial"/>
              <a:buChar char="•"/>
            </a:pPr>
            <a:r>
              <a:rPr lang="en-US" dirty="0" smtClean="0">
                <a:solidFill>
                  <a:srgbClr val="3E3C4D"/>
                </a:solidFill>
                <a:latin typeface="Heebo"/>
                <a:cs typeface="Roboto"/>
              </a:rPr>
              <a:t>Bangladeshi, Pakistani, Chinese, </a:t>
            </a:r>
            <a:r>
              <a:rPr lang="en-US" dirty="0">
                <a:solidFill>
                  <a:srgbClr val="3E3C4D"/>
                </a:solidFill>
                <a:latin typeface="Heebo"/>
                <a:cs typeface="Roboto"/>
              </a:rPr>
              <a:t>I</a:t>
            </a:r>
            <a:r>
              <a:rPr lang="en-US" dirty="0" smtClean="0">
                <a:solidFill>
                  <a:srgbClr val="3E3C4D"/>
                </a:solidFill>
                <a:latin typeface="Heebo"/>
                <a:cs typeface="Roboto"/>
              </a:rPr>
              <a:t>ndian &amp; Black </a:t>
            </a:r>
            <a:r>
              <a:rPr lang="en-US" dirty="0">
                <a:solidFill>
                  <a:srgbClr val="3E3C4D"/>
                </a:solidFill>
                <a:latin typeface="Heebo"/>
                <a:cs typeface="Roboto"/>
              </a:rPr>
              <a:t>Caribbean </a:t>
            </a:r>
            <a:r>
              <a:rPr lang="en-US" dirty="0" smtClean="0">
                <a:solidFill>
                  <a:srgbClr val="3E3C4D"/>
                </a:solidFill>
                <a:latin typeface="Heebo"/>
                <a:cs typeface="Roboto"/>
              </a:rPr>
              <a:t>ethnic </a:t>
            </a:r>
            <a:r>
              <a:rPr lang="en-US" dirty="0">
                <a:solidFill>
                  <a:srgbClr val="3E3C4D"/>
                </a:solidFill>
                <a:latin typeface="Heebo"/>
                <a:cs typeface="Roboto"/>
              </a:rPr>
              <a:t>groups </a:t>
            </a:r>
            <a:r>
              <a:rPr lang="en-GB" dirty="0" smtClean="0">
                <a:solidFill>
                  <a:srgbClr val="3E3C4D"/>
                </a:solidFill>
                <a:latin typeface="Heebo"/>
                <a:cs typeface="Roboto"/>
              </a:rPr>
              <a:t>have </a:t>
            </a:r>
            <a:r>
              <a:rPr lang="en-GB" dirty="0">
                <a:solidFill>
                  <a:srgbClr val="3E3C4D"/>
                </a:solidFill>
                <a:latin typeface="Heebo"/>
                <a:cs typeface="Roboto"/>
              </a:rPr>
              <a:t>worse </a:t>
            </a:r>
            <a:r>
              <a:rPr lang="en-GB" dirty="0" smtClean="0">
                <a:solidFill>
                  <a:srgbClr val="3E3C4D"/>
                </a:solidFill>
                <a:latin typeface="Heebo"/>
                <a:cs typeface="Roboto"/>
              </a:rPr>
              <a:t>outcomes </a:t>
            </a:r>
            <a:r>
              <a:rPr lang="en-US" dirty="0" smtClean="0">
                <a:solidFill>
                  <a:srgbClr val="3E3C4D"/>
                </a:solidFill>
                <a:latin typeface="Heebo"/>
                <a:cs typeface="Roboto"/>
              </a:rPr>
              <a:t>than White British </a:t>
            </a:r>
            <a:r>
              <a:rPr lang="en-US" sz="1200" dirty="0" smtClean="0">
                <a:solidFill>
                  <a:srgbClr val="3E3C4D"/>
                </a:solidFill>
                <a:latin typeface="Heebo"/>
                <a:cs typeface="Roboto"/>
              </a:rPr>
              <a:t>(PHE, June 2020)</a:t>
            </a:r>
          </a:p>
          <a:p>
            <a:r>
              <a:rPr lang="en-US" dirty="0" smtClean="0">
                <a:solidFill>
                  <a:srgbClr val="3E3C4D"/>
                </a:solidFill>
                <a:latin typeface="Heebo"/>
                <a:cs typeface="Roboto"/>
              </a:rPr>
              <a:t> </a:t>
            </a:r>
            <a:endParaRPr lang="en-US" b="1" dirty="0">
              <a:solidFill>
                <a:srgbClr val="3E3C4D"/>
              </a:solidFill>
              <a:latin typeface="Heebo"/>
              <a:cs typeface="Roboto"/>
            </a:endParaRPr>
          </a:p>
          <a:p>
            <a:pPr marL="342900" indent="-342900">
              <a:buFont typeface="Arial"/>
              <a:buChar char="•"/>
            </a:pPr>
            <a:r>
              <a:rPr lang="en-US" dirty="0" smtClean="0">
                <a:solidFill>
                  <a:srgbClr val="3E3C4D"/>
                </a:solidFill>
                <a:latin typeface="Heebo"/>
                <a:cs typeface="Roboto"/>
              </a:rPr>
              <a:t>Jewish and Muslim people at particularly high risk </a:t>
            </a:r>
            <a:r>
              <a:rPr lang="en-US" sz="1200" dirty="0" smtClean="0">
                <a:solidFill>
                  <a:srgbClr val="3E3C4D"/>
                </a:solidFill>
                <a:latin typeface="Heebo"/>
                <a:cs typeface="Roboto"/>
              </a:rPr>
              <a:t>(</a:t>
            </a:r>
            <a:r>
              <a:rPr lang="en-US" sz="1200" dirty="0" err="1" smtClean="0">
                <a:solidFill>
                  <a:srgbClr val="3E3C4D"/>
                </a:solidFill>
                <a:latin typeface="Heebo"/>
                <a:cs typeface="Roboto"/>
              </a:rPr>
              <a:t>Nazroo</a:t>
            </a:r>
            <a:r>
              <a:rPr lang="en-US" sz="1200" dirty="0" smtClean="0">
                <a:solidFill>
                  <a:srgbClr val="3E3C4D"/>
                </a:solidFill>
                <a:latin typeface="Heebo"/>
                <a:cs typeface="Roboto"/>
              </a:rPr>
              <a:t> et al, 2020)</a:t>
            </a:r>
          </a:p>
          <a:p>
            <a:pPr marL="342900" indent="-342900">
              <a:buFont typeface="Arial"/>
              <a:buChar char="•"/>
            </a:pPr>
            <a:endParaRPr lang="en-US" dirty="0">
              <a:solidFill>
                <a:srgbClr val="3E3C4D"/>
              </a:solidFill>
              <a:latin typeface="Heebo"/>
              <a:cs typeface="Roboto"/>
            </a:endParaRPr>
          </a:p>
          <a:p>
            <a:pPr marL="342900" indent="-342900">
              <a:buFont typeface="Arial"/>
              <a:buChar char="•"/>
            </a:pPr>
            <a:r>
              <a:rPr lang="en-US" dirty="0" smtClean="0">
                <a:solidFill>
                  <a:srgbClr val="3E3C4D"/>
                </a:solidFill>
                <a:latin typeface="Heebo"/>
                <a:cs typeface="Roboto"/>
              </a:rPr>
              <a:t>High economic, social &amp; psychological impacts on </a:t>
            </a:r>
            <a:r>
              <a:rPr lang="en-US" dirty="0">
                <a:solidFill>
                  <a:srgbClr val="3E3C4D"/>
                </a:solidFill>
                <a:latin typeface="Heebo"/>
                <a:cs typeface="Roboto"/>
              </a:rPr>
              <a:t>women </a:t>
            </a:r>
            <a:r>
              <a:rPr lang="en-US" sz="1200" dirty="0">
                <a:solidFill>
                  <a:srgbClr val="3E3C4D"/>
                </a:solidFill>
                <a:latin typeface="Heebo"/>
                <a:cs typeface="Roboto"/>
              </a:rPr>
              <a:t>(</a:t>
            </a:r>
            <a:r>
              <a:rPr lang="en-US" sz="1200" dirty="0" err="1" smtClean="0">
                <a:solidFill>
                  <a:srgbClr val="3E3C4D"/>
                </a:solidFill>
                <a:latin typeface="Heebo"/>
                <a:cs typeface="Roboto"/>
              </a:rPr>
              <a:t>Nazroo</a:t>
            </a:r>
            <a:r>
              <a:rPr lang="en-US" sz="1200" dirty="0" smtClean="0">
                <a:solidFill>
                  <a:srgbClr val="3E3C4D"/>
                </a:solidFill>
                <a:latin typeface="Heebo"/>
                <a:cs typeface="Roboto"/>
              </a:rPr>
              <a:t> et al, </a:t>
            </a:r>
            <a:r>
              <a:rPr lang="en-US" sz="1200" dirty="0">
                <a:solidFill>
                  <a:srgbClr val="3E3C4D"/>
                </a:solidFill>
                <a:latin typeface="Heebo"/>
                <a:cs typeface="Roboto"/>
              </a:rPr>
              <a:t>2020)</a:t>
            </a:r>
          </a:p>
          <a:p>
            <a:pPr marL="342900" indent="-342900">
              <a:buFont typeface="Arial"/>
              <a:buChar char="•"/>
            </a:pPr>
            <a:endParaRPr lang="en-US" dirty="0" smtClean="0">
              <a:solidFill>
                <a:srgbClr val="3E3C4D"/>
              </a:solidFill>
              <a:latin typeface="Heebo"/>
              <a:cs typeface="Roboto"/>
            </a:endParaRPr>
          </a:p>
          <a:p>
            <a:pPr marL="342900" indent="-342900">
              <a:buFont typeface="Arial"/>
              <a:buChar char="•"/>
            </a:pPr>
            <a:r>
              <a:rPr lang="en-US" dirty="0" smtClean="0">
                <a:solidFill>
                  <a:srgbClr val="3E3C4D"/>
                </a:solidFill>
                <a:latin typeface="Heebo"/>
                <a:cs typeface="Roboto"/>
              </a:rPr>
              <a:t>Increased mortality risk for disabled </a:t>
            </a:r>
            <a:r>
              <a:rPr lang="en-US" dirty="0">
                <a:solidFill>
                  <a:srgbClr val="3E3C4D"/>
                </a:solidFill>
                <a:latin typeface="Heebo"/>
                <a:cs typeface="Roboto"/>
              </a:rPr>
              <a:t>people </a:t>
            </a:r>
            <a:r>
              <a:rPr lang="en-US" sz="1200" dirty="0">
                <a:solidFill>
                  <a:srgbClr val="3E3C4D"/>
                </a:solidFill>
                <a:latin typeface="Heebo"/>
                <a:cs typeface="Roboto"/>
              </a:rPr>
              <a:t>(</a:t>
            </a:r>
            <a:r>
              <a:rPr lang="en-US" sz="1200" dirty="0" err="1" smtClean="0">
                <a:solidFill>
                  <a:srgbClr val="3E3C4D"/>
                </a:solidFill>
                <a:latin typeface="Heebo"/>
                <a:cs typeface="Roboto"/>
              </a:rPr>
              <a:t>Nazroo</a:t>
            </a:r>
            <a:r>
              <a:rPr lang="en-US" sz="1200" dirty="0" smtClean="0">
                <a:solidFill>
                  <a:srgbClr val="3E3C4D"/>
                </a:solidFill>
                <a:latin typeface="Heebo"/>
                <a:cs typeface="Roboto"/>
              </a:rPr>
              <a:t> et al, </a:t>
            </a:r>
            <a:r>
              <a:rPr lang="en-US" sz="1200" dirty="0">
                <a:solidFill>
                  <a:srgbClr val="3E3C4D"/>
                </a:solidFill>
                <a:latin typeface="Heebo"/>
                <a:cs typeface="Roboto"/>
              </a:rPr>
              <a:t>2020)</a:t>
            </a:r>
          </a:p>
          <a:p>
            <a:pPr marL="342900" indent="-342900">
              <a:buFont typeface="Arial"/>
              <a:buChar char="•"/>
            </a:pPr>
            <a:endParaRPr lang="en-US" b="1" dirty="0" smtClean="0">
              <a:solidFill>
                <a:srgbClr val="3E3C4D"/>
              </a:solidFill>
              <a:latin typeface="Heebo"/>
              <a:cs typeface="Roboto"/>
            </a:endParaRPr>
          </a:p>
        </p:txBody>
      </p:sp>
      <p:sp>
        <p:nvSpPr>
          <p:cNvPr id="8" name="TextBox 7"/>
          <p:cNvSpPr txBox="1"/>
          <p:nvPr/>
        </p:nvSpPr>
        <p:spPr>
          <a:xfrm>
            <a:off x="506513" y="300709"/>
            <a:ext cx="5427133" cy="477054"/>
          </a:xfrm>
          <a:prstGeom prst="rect">
            <a:avLst/>
          </a:prstGeom>
          <a:noFill/>
        </p:spPr>
        <p:txBody>
          <a:bodyPr wrap="square" rtlCol="0">
            <a:spAutoFit/>
          </a:bodyPr>
          <a:lstStyle/>
          <a:p>
            <a:r>
              <a:rPr lang="en-US" sz="2500" b="1" dirty="0" smtClean="0">
                <a:solidFill>
                  <a:srgbClr val="12915B"/>
                </a:solidFill>
                <a:latin typeface="Heebo"/>
                <a:cs typeface="Heebo"/>
              </a:rPr>
              <a:t>COVID &amp; health inequalities</a:t>
            </a:r>
            <a:endParaRPr lang="en-US" sz="2500" b="1" dirty="0">
              <a:solidFill>
                <a:srgbClr val="12915B"/>
              </a:solidFill>
              <a:latin typeface="Heebo"/>
              <a:cs typeface="Heebo"/>
            </a:endParaRPr>
          </a:p>
        </p:txBody>
      </p:sp>
    </p:spTree>
    <p:extLst>
      <p:ext uri="{BB962C8B-B14F-4D97-AF65-F5344CB8AC3E}">
        <p14:creationId xmlns:p14="http://schemas.microsoft.com/office/powerpoint/2010/main" val="3346696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 y="11016"/>
            <a:ext cx="9144000" cy="5143500"/>
          </a:xfrm>
          <a:prstGeom prst="rect">
            <a:avLst/>
          </a:prstGeom>
        </p:spPr>
      </p:pic>
      <p:sp>
        <p:nvSpPr>
          <p:cNvPr id="5" name="TextBox 4"/>
          <p:cNvSpPr txBox="1"/>
          <p:nvPr/>
        </p:nvSpPr>
        <p:spPr>
          <a:xfrm>
            <a:off x="278633" y="907955"/>
            <a:ext cx="8225198" cy="4247317"/>
          </a:xfrm>
          <a:prstGeom prst="rect">
            <a:avLst/>
          </a:prstGeom>
          <a:noFill/>
        </p:spPr>
        <p:txBody>
          <a:bodyPr wrap="square" rtlCol="0">
            <a:spAutoFit/>
          </a:bodyPr>
          <a:lstStyle/>
          <a:p>
            <a:r>
              <a:rPr lang="en-GB" b="1" dirty="0" smtClean="0">
                <a:latin typeface="Heebo"/>
              </a:rPr>
              <a:t>Those </a:t>
            </a:r>
            <a:r>
              <a:rPr lang="en-GB" b="1" dirty="0" smtClean="0">
                <a:latin typeface="Heebo"/>
              </a:rPr>
              <a:t>who </a:t>
            </a:r>
            <a:r>
              <a:rPr lang="en-GB" b="1" dirty="0" smtClean="0">
                <a:latin typeface="Heebo"/>
              </a:rPr>
              <a:t>stand to benefit the most from clinical research, must be included in </a:t>
            </a:r>
            <a:r>
              <a:rPr lang="en-GB" b="1" dirty="0" smtClean="0">
                <a:latin typeface="Heebo"/>
              </a:rPr>
              <a:t>research</a:t>
            </a:r>
            <a:r>
              <a:rPr lang="en-GB" b="1" dirty="0" smtClean="0">
                <a:latin typeface="Heebo"/>
              </a:rPr>
              <a:t>, b</a:t>
            </a:r>
            <a:r>
              <a:rPr lang="en-US" b="1" dirty="0" err="1" smtClean="0">
                <a:solidFill>
                  <a:srgbClr val="3E3C4D"/>
                </a:solidFill>
                <a:latin typeface="Heebo"/>
                <a:cs typeface="Roboto"/>
              </a:rPr>
              <a:t>ut</a:t>
            </a:r>
            <a:r>
              <a:rPr lang="en-US" b="1" dirty="0" smtClean="0">
                <a:solidFill>
                  <a:srgbClr val="3E3C4D"/>
                </a:solidFill>
                <a:latin typeface="Heebo"/>
                <a:cs typeface="Roboto"/>
              </a:rPr>
              <a:t>:</a:t>
            </a:r>
          </a:p>
          <a:p>
            <a:endParaRPr lang="en-US" b="1" dirty="0" smtClean="0">
              <a:solidFill>
                <a:srgbClr val="3E3C4D"/>
              </a:solidFill>
              <a:latin typeface="Heebo"/>
              <a:cs typeface="Roboto"/>
            </a:endParaRPr>
          </a:p>
          <a:p>
            <a:pPr marL="342900" indent="-342900">
              <a:buFont typeface="Arial"/>
              <a:buChar char="•"/>
            </a:pPr>
            <a:r>
              <a:rPr lang="en-US" dirty="0" smtClean="0">
                <a:solidFill>
                  <a:srgbClr val="3E3C4D"/>
                </a:solidFill>
                <a:latin typeface="Heebo"/>
                <a:cs typeface="Roboto"/>
              </a:rPr>
              <a:t>Fewer BAME people take part in clinical research</a:t>
            </a:r>
            <a:r>
              <a:rPr lang="en-GB" dirty="0" smtClean="0">
                <a:solidFill>
                  <a:srgbClr val="3E3C4D"/>
                </a:solidFill>
                <a:latin typeface="Heebo"/>
                <a:cs typeface="Roboto"/>
              </a:rPr>
              <a:t> </a:t>
            </a:r>
            <a:r>
              <a:rPr lang="en-GB" sz="1200" dirty="0" smtClean="0">
                <a:solidFill>
                  <a:srgbClr val="3E3C4D"/>
                </a:solidFill>
                <a:latin typeface="Heebo"/>
                <a:cs typeface="Roboto"/>
              </a:rPr>
              <a:t>(Equality &amp; Diversity in Science, 2019)</a:t>
            </a:r>
          </a:p>
          <a:p>
            <a:endParaRPr lang="en-US" dirty="0" smtClean="0">
              <a:solidFill>
                <a:srgbClr val="3E3C4D"/>
              </a:solidFill>
              <a:latin typeface="Heebo"/>
              <a:cs typeface="Roboto"/>
            </a:endParaRPr>
          </a:p>
          <a:p>
            <a:pPr marL="342900" indent="-342900">
              <a:buFont typeface="Arial"/>
              <a:buChar char="•"/>
            </a:pPr>
            <a:r>
              <a:rPr lang="en-GB" dirty="0" smtClean="0">
                <a:solidFill>
                  <a:srgbClr val="3E3C4D"/>
                </a:solidFill>
                <a:latin typeface="Heebo"/>
                <a:cs typeface="Roboto"/>
              </a:rPr>
              <a:t>People </a:t>
            </a:r>
            <a:r>
              <a:rPr lang="en-GB" dirty="0">
                <a:solidFill>
                  <a:srgbClr val="3E3C4D"/>
                </a:solidFill>
                <a:latin typeface="Heebo"/>
                <a:cs typeface="Roboto"/>
              </a:rPr>
              <a:t>from ethnic and lower socioeconomic groups feel </a:t>
            </a:r>
            <a:r>
              <a:rPr lang="en-GB" dirty="0" smtClean="0">
                <a:solidFill>
                  <a:srgbClr val="3E3C4D"/>
                </a:solidFill>
                <a:latin typeface="Heebo"/>
                <a:cs typeface="Roboto"/>
              </a:rPr>
              <a:t>much less </a:t>
            </a:r>
            <a:r>
              <a:rPr lang="en-GB" dirty="0">
                <a:solidFill>
                  <a:srgbClr val="3E3C4D"/>
                </a:solidFill>
                <a:latin typeface="Heebo"/>
                <a:cs typeface="Roboto"/>
              </a:rPr>
              <a:t>confident </a:t>
            </a:r>
            <a:r>
              <a:rPr lang="en-GB" dirty="0" smtClean="0">
                <a:solidFill>
                  <a:srgbClr val="3E3C4D"/>
                </a:solidFill>
                <a:latin typeface="Heebo"/>
                <a:cs typeface="Roboto"/>
              </a:rPr>
              <a:t>of </a:t>
            </a:r>
            <a:r>
              <a:rPr lang="en-GB" dirty="0">
                <a:solidFill>
                  <a:srgbClr val="3E3C4D"/>
                </a:solidFill>
                <a:latin typeface="Heebo"/>
                <a:cs typeface="Roboto"/>
              </a:rPr>
              <a:t>being treated with dignity and respect in research </a:t>
            </a:r>
            <a:r>
              <a:rPr lang="en-GB" sz="1200" dirty="0" smtClean="0">
                <a:solidFill>
                  <a:srgbClr val="3E3C4D"/>
                </a:solidFill>
                <a:latin typeface="Heebo"/>
                <a:cs typeface="Roboto"/>
              </a:rPr>
              <a:t>(</a:t>
            </a:r>
            <a:r>
              <a:rPr lang="en-GB" sz="1200" dirty="0" err="1" smtClean="0">
                <a:solidFill>
                  <a:srgbClr val="3E3C4D"/>
                </a:solidFill>
                <a:latin typeface="Heebo"/>
                <a:cs typeface="Roboto"/>
              </a:rPr>
              <a:t>Hunn</a:t>
            </a:r>
            <a:r>
              <a:rPr lang="en-GB" sz="1200" dirty="0" smtClean="0">
                <a:solidFill>
                  <a:srgbClr val="3E3C4D"/>
                </a:solidFill>
                <a:latin typeface="Heebo"/>
                <a:cs typeface="Roboto"/>
              </a:rPr>
              <a:t>, Health Research Authority, 2018)</a:t>
            </a:r>
          </a:p>
          <a:p>
            <a:pPr marL="342900" indent="-342900">
              <a:buFont typeface="Arial"/>
              <a:buChar char="•"/>
            </a:pPr>
            <a:endParaRPr lang="en-GB" dirty="0" smtClean="0">
              <a:solidFill>
                <a:srgbClr val="3E3C4D"/>
              </a:solidFill>
              <a:latin typeface="Heebo"/>
              <a:cs typeface="Roboto"/>
            </a:endParaRPr>
          </a:p>
          <a:p>
            <a:pPr marL="342900" indent="-342900">
              <a:buFont typeface="Arial"/>
              <a:buChar char="•"/>
            </a:pPr>
            <a:r>
              <a:rPr lang="en-GB" dirty="0" smtClean="0">
                <a:solidFill>
                  <a:srgbClr val="3E3C4D"/>
                </a:solidFill>
                <a:latin typeface="Heebo"/>
                <a:cs typeface="Roboto"/>
              </a:rPr>
              <a:t>Imbalanced </a:t>
            </a:r>
            <a:r>
              <a:rPr lang="en-GB" dirty="0">
                <a:solidFill>
                  <a:srgbClr val="3E3C4D"/>
                </a:solidFill>
                <a:latin typeface="Heebo"/>
                <a:cs typeface="Roboto"/>
              </a:rPr>
              <a:t>power relationships </a:t>
            </a:r>
            <a:r>
              <a:rPr lang="en-GB" dirty="0" smtClean="0">
                <a:solidFill>
                  <a:srgbClr val="3E3C4D"/>
                </a:solidFill>
                <a:latin typeface="Heebo"/>
                <a:cs typeface="Roboto"/>
              </a:rPr>
              <a:t>between people</a:t>
            </a:r>
            <a:r>
              <a:rPr lang="en-GB" dirty="0">
                <a:solidFill>
                  <a:srgbClr val="3E3C4D"/>
                </a:solidFill>
                <a:latin typeface="Heebo"/>
                <a:cs typeface="Roboto"/>
              </a:rPr>
              <a:t>, researchers and </a:t>
            </a:r>
            <a:r>
              <a:rPr lang="en-GB" dirty="0" smtClean="0">
                <a:solidFill>
                  <a:srgbClr val="3E3C4D"/>
                </a:solidFill>
                <a:latin typeface="Heebo"/>
                <a:cs typeface="Roboto"/>
              </a:rPr>
              <a:t>institutions </a:t>
            </a:r>
            <a:r>
              <a:rPr lang="en-GB" sz="1200" dirty="0" smtClean="0">
                <a:solidFill>
                  <a:srgbClr val="3E3C4D"/>
                </a:solidFill>
                <a:latin typeface="Heebo"/>
                <a:cs typeface="Roboto"/>
              </a:rPr>
              <a:t>(NIHR INVOLVE, Being Inclusive guidance, 2018</a:t>
            </a:r>
            <a:r>
              <a:rPr lang="en-GB" sz="1200" dirty="0" smtClean="0">
                <a:solidFill>
                  <a:srgbClr val="3E3C4D"/>
                </a:solidFill>
                <a:latin typeface="Heebo"/>
                <a:cs typeface="Roboto"/>
              </a:rPr>
              <a:t>)</a:t>
            </a:r>
          </a:p>
          <a:p>
            <a:pPr marL="342900" indent="-342900">
              <a:buFont typeface="Arial"/>
              <a:buChar char="•"/>
            </a:pPr>
            <a:endParaRPr lang="en-US" dirty="0">
              <a:solidFill>
                <a:srgbClr val="3E3C4D"/>
              </a:solidFill>
              <a:latin typeface="Heebo"/>
              <a:cs typeface="Roboto"/>
            </a:endParaRPr>
          </a:p>
          <a:p>
            <a:pPr marL="342900" indent="-342900">
              <a:buFont typeface="Arial"/>
              <a:buChar char="•"/>
            </a:pPr>
            <a:r>
              <a:rPr lang="en-US" dirty="0">
                <a:solidFill>
                  <a:srgbClr val="3E3C4D"/>
                </a:solidFill>
                <a:latin typeface="Heebo"/>
                <a:cs typeface="Roboto"/>
              </a:rPr>
              <a:t>No obligation to collect ethnicity information in clinical trials in the UK</a:t>
            </a:r>
          </a:p>
          <a:p>
            <a:pPr marL="342900" indent="-342900">
              <a:buFont typeface="Arial"/>
              <a:buChar char="•"/>
            </a:pPr>
            <a:endParaRPr lang="en-GB" sz="1200" dirty="0" smtClean="0">
              <a:solidFill>
                <a:srgbClr val="3E3C4D"/>
              </a:solidFill>
              <a:latin typeface="Heebo"/>
              <a:cs typeface="Roboto"/>
            </a:endParaRPr>
          </a:p>
          <a:p>
            <a:pPr marL="342900" indent="-342900">
              <a:buFont typeface="Arial"/>
              <a:buChar char="•"/>
            </a:pPr>
            <a:endParaRPr lang="en-US" dirty="0">
              <a:solidFill>
                <a:srgbClr val="3E3C4D"/>
              </a:solidFill>
              <a:latin typeface="Heebo"/>
              <a:cs typeface="Roboto"/>
            </a:endParaRPr>
          </a:p>
          <a:p>
            <a:endParaRPr lang="en-US" sz="1200" dirty="0" smtClean="0">
              <a:solidFill>
                <a:srgbClr val="3E3C4D"/>
              </a:solidFill>
              <a:latin typeface="Heebo"/>
              <a:cs typeface="Roboto"/>
            </a:endParaRPr>
          </a:p>
        </p:txBody>
      </p:sp>
      <p:sp>
        <p:nvSpPr>
          <p:cNvPr id="8" name="TextBox 7"/>
          <p:cNvSpPr txBox="1"/>
          <p:nvPr/>
        </p:nvSpPr>
        <p:spPr>
          <a:xfrm>
            <a:off x="506513" y="300709"/>
            <a:ext cx="8065987" cy="477054"/>
          </a:xfrm>
          <a:prstGeom prst="rect">
            <a:avLst/>
          </a:prstGeom>
          <a:noFill/>
        </p:spPr>
        <p:txBody>
          <a:bodyPr wrap="square" rtlCol="0">
            <a:spAutoFit/>
          </a:bodyPr>
          <a:lstStyle/>
          <a:p>
            <a:r>
              <a:rPr lang="en-US" sz="2500" b="1" dirty="0" smtClean="0">
                <a:solidFill>
                  <a:srgbClr val="12915B"/>
                </a:solidFill>
                <a:latin typeface="Heebo"/>
                <a:cs typeface="Heebo"/>
              </a:rPr>
              <a:t>COVID: clinical research response &amp; equity</a:t>
            </a:r>
            <a:endParaRPr lang="en-US" sz="2500" b="1" dirty="0">
              <a:solidFill>
                <a:srgbClr val="12915B"/>
              </a:solidFill>
              <a:latin typeface="Heebo"/>
              <a:cs typeface="Heebo"/>
            </a:endParaRPr>
          </a:p>
        </p:txBody>
      </p:sp>
    </p:spTree>
    <p:extLst>
      <p:ext uri="{BB962C8B-B14F-4D97-AF65-F5344CB8AC3E}">
        <p14:creationId xmlns:p14="http://schemas.microsoft.com/office/powerpoint/2010/main" val="88689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l="9512" t="384" r="1061" b="3046"/>
          <a:stretch/>
        </p:blipFill>
        <p:spPr>
          <a:xfrm>
            <a:off x="-1" y="0"/>
            <a:ext cx="9144001" cy="5143500"/>
          </a:xfrm>
          <a:prstGeom prst="rect">
            <a:avLst/>
          </a:prstGeom>
        </p:spPr>
      </p:pic>
      <p:sp>
        <p:nvSpPr>
          <p:cNvPr id="8" name="Rectangle 7"/>
          <p:cNvSpPr/>
          <p:nvPr/>
        </p:nvSpPr>
        <p:spPr>
          <a:xfrm>
            <a:off x="162000" y="141750"/>
            <a:ext cx="8820000" cy="4860000"/>
          </a:xfrm>
          <a:prstGeom prst="rect">
            <a:avLst/>
          </a:prstGeom>
          <a:solidFill>
            <a:srgbClr val="000000">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Rectangle 8"/>
          <p:cNvSpPr/>
          <p:nvPr/>
        </p:nvSpPr>
        <p:spPr>
          <a:xfrm>
            <a:off x="539552" y="1282571"/>
            <a:ext cx="7992888" cy="2308324"/>
          </a:xfrm>
          <a:prstGeom prst="rect">
            <a:avLst/>
          </a:prstGeom>
        </p:spPr>
        <p:txBody>
          <a:bodyPr wrap="square">
            <a:spAutoFit/>
          </a:bodyPr>
          <a:lstStyle/>
          <a:p>
            <a:pPr lvl="0"/>
            <a:r>
              <a:rPr lang="en-US" sz="4800" b="1" dirty="0">
                <a:solidFill>
                  <a:schemeClr val="bg1"/>
                </a:solidFill>
              </a:rPr>
              <a:t>O</a:t>
            </a:r>
            <a:r>
              <a:rPr lang="en-US" sz="4800" b="1" dirty="0" smtClean="0">
                <a:solidFill>
                  <a:schemeClr val="bg1"/>
                </a:solidFill>
              </a:rPr>
              <a:t>f </a:t>
            </a:r>
            <a:r>
              <a:rPr lang="en-US" sz="4800" b="1" dirty="0">
                <a:solidFill>
                  <a:schemeClr val="bg1"/>
                </a:solidFill>
              </a:rPr>
              <a:t>1,518 COVID-19 </a:t>
            </a:r>
            <a:r>
              <a:rPr lang="en-US" sz="4800" b="1" dirty="0" smtClean="0">
                <a:solidFill>
                  <a:schemeClr val="bg1"/>
                </a:solidFill>
              </a:rPr>
              <a:t>studies, </a:t>
            </a:r>
            <a:r>
              <a:rPr lang="en-US" sz="4800" b="1" dirty="0">
                <a:solidFill>
                  <a:schemeClr val="bg1"/>
                </a:solidFill>
              </a:rPr>
              <a:t>only six studies were collecting data on ethnicity</a:t>
            </a:r>
            <a:endParaRPr lang="en-GB" sz="4800" b="1" dirty="0">
              <a:solidFill>
                <a:schemeClr val="bg1"/>
              </a:solidFill>
            </a:endParaRPr>
          </a:p>
        </p:txBody>
      </p:sp>
    </p:spTree>
    <p:extLst>
      <p:ext uri="{BB962C8B-B14F-4D97-AF65-F5344CB8AC3E}">
        <p14:creationId xmlns:p14="http://schemas.microsoft.com/office/powerpoint/2010/main" val="49443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rgbClr val="E8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TextBox 8"/>
          <p:cNvSpPr txBox="1"/>
          <p:nvPr/>
        </p:nvSpPr>
        <p:spPr>
          <a:xfrm>
            <a:off x="1858434" y="2140863"/>
            <a:ext cx="5427133" cy="784830"/>
          </a:xfrm>
          <a:prstGeom prst="rect">
            <a:avLst/>
          </a:prstGeom>
          <a:noFill/>
        </p:spPr>
        <p:txBody>
          <a:bodyPr wrap="square" rtlCol="0">
            <a:spAutoFit/>
          </a:bodyPr>
          <a:lstStyle/>
          <a:p>
            <a:pPr algn="ctr"/>
            <a:r>
              <a:rPr lang="en-US" sz="4500" b="1" dirty="0" smtClean="0">
                <a:solidFill>
                  <a:schemeClr val="bg1"/>
                </a:solidFill>
                <a:latin typeface="Heebo"/>
                <a:cs typeface="Heebo"/>
              </a:rPr>
              <a:t>Current Work</a:t>
            </a:r>
            <a:endParaRPr lang="en-US" sz="4500" b="1" dirty="0">
              <a:solidFill>
                <a:schemeClr val="bg1"/>
              </a:solidFill>
              <a:latin typeface="Heebo"/>
              <a:cs typeface="Heebo"/>
            </a:endParaRPr>
          </a:p>
        </p:txBody>
      </p:sp>
      <p:pic>
        <p:nvPicPr>
          <p:cNvPr id="7" name="Picture 6" descr="Vocal_Large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8284" y="3291872"/>
            <a:ext cx="1415150" cy="1415150"/>
          </a:xfrm>
          <a:prstGeom prst="rect">
            <a:avLst/>
          </a:prstGeom>
        </p:spPr>
      </p:pic>
      <p:pic>
        <p:nvPicPr>
          <p:cNvPr id="8" name="Picture 7" descr="Vocal_Small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91107" y="48023"/>
            <a:ext cx="1595952" cy="1595952"/>
          </a:xfrm>
          <a:prstGeom prst="rect">
            <a:avLst/>
          </a:prstGeom>
        </p:spPr>
      </p:pic>
      <p:pic>
        <p:nvPicPr>
          <p:cNvPr id="6" name="Picture 5" descr="VOCAL_logo_Without strapline_MASTER_W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9257" y="4397796"/>
            <a:ext cx="1509242" cy="321160"/>
          </a:xfrm>
          <a:prstGeom prst="rect">
            <a:avLst/>
          </a:prstGeom>
        </p:spPr>
      </p:pic>
    </p:spTree>
    <p:extLst>
      <p:ext uri="{BB962C8B-B14F-4D97-AF65-F5344CB8AC3E}">
        <p14:creationId xmlns:p14="http://schemas.microsoft.com/office/powerpoint/2010/main" val="125620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491497" y="1482338"/>
            <a:ext cx="8328975" cy="3908762"/>
          </a:xfrm>
          <a:prstGeom prst="rect">
            <a:avLst/>
          </a:prstGeom>
          <a:noFill/>
        </p:spPr>
        <p:txBody>
          <a:bodyPr wrap="square" rtlCol="0">
            <a:spAutoFit/>
          </a:bodyPr>
          <a:lstStyle/>
          <a:p>
            <a:pPr marL="342900" indent="-342900">
              <a:buFont typeface="Arial"/>
              <a:buChar char="•"/>
            </a:pPr>
            <a:r>
              <a:rPr lang="en-US" b="1" dirty="0" smtClean="0">
                <a:solidFill>
                  <a:srgbClr val="12915B"/>
                </a:solidFill>
                <a:latin typeface="Heebo"/>
                <a:cs typeface="Heebo"/>
              </a:rPr>
              <a:t>Introduce Vocal and public involvement and engagement.</a:t>
            </a:r>
            <a:br>
              <a:rPr lang="en-US" b="1" dirty="0" smtClean="0">
                <a:solidFill>
                  <a:srgbClr val="12915B"/>
                </a:solidFill>
                <a:latin typeface="Heebo"/>
                <a:cs typeface="Heebo"/>
              </a:rPr>
            </a:br>
            <a:endParaRPr lang="en-US" b="1" dirty="0" smtClean="0">
              <a:solidFill>
                <a:srgbClr val="12915B"/>
              </a:solidFill>
              <a:latin typeface="Heebo"/>
              <a:cs typeface="Heebo"/>
            </a:endParaRPr>
          </a:p>
          <a:p>
            <a:pPr marL="342900" indent="-342900">
              <a:buFont typeface="Arial"/>
              <a:buChar char="•"/>
            </a:pPr>
            <a:r>
              <a:rPr lang="en-US" b="1" dirty="0" smtClean="0">
                <a:solidFill>
                  <a:srgbClr val="12915B"/>
                </a:solidFill>
                <a:latin typeface="Heebo"/>
                <a:cs typeface="Heebo"/>
              </a:rPr>
              <a:t>Understanding inclusive research and our role in the work.</a:t>
            </a:r>
          </a:p>
          <a:p>
            <a:pPr marL="342900" indent="-342900">
              <a:buFont typeface="Arial"/>
              <a:buChar char="•"/>
            </a:pPr>
            <a:endParaRPr lang="en-US" b="1" dirty="0" smtClean="0">
              <a:solidFill>
                <a:srgbClr val="12915B"/>
              </a:solidFill>
              <a:latin typeface="Heebo"/>
              <a:cs typeface="Heebo"/>
            </a:endParaRPr>
          </a:p>
          <a:p>
            <a:pPr marL="342900" indent="-342900">
              <a:buFont typeface="Arial"/>
              <a:buChar char="•"/>
            </a:pPr>
            <a:r>
              <a:rPr lang="en-US" b="1" dirty="0" smtClean="0">
                <a:solidFill>
                  <a:srgbClr val="12915B"/>
                </a:solidFill>
                <a:latin typeface="Heebo"/>
                <a:cs typeface="Heebo"/>
              </a:rPr>
              <a:t>Understand what health inequalities are.</a:t>
            </a:r>
            <a:br>
              <a:rPr lang="en-US" b="1" dirty="0" smtClean="0">
                <a:solidFill>
                  <a:srgbClr val="12915B"/>
                </a:solidFill>
                <a:latin typeface="Heebo"/>
                <a:cs typeface="Heebo"/>
              </a:rPr>
            </a:br>
            <a:endParaRPr lang="en-US" b="1" dirty="0" smtClean="0">
              <a:solidFill>
                <a:srgbClr val="12915B"/>
              </a:solidFill>
              <a:latin typeface="Heebo"/>
              <a:cs typeface="Heebo"/>
            </a:endParaRPr>
          </a:p>
          <a:p>
            <a:pPr marL="342900" indent="-342900">
              <a:buFont typeface="Arial"/>
              <a:buChar char="•"/>
            </a:pPr>
            <a:r>
              <a:rPr lang="en-US" b="1" dirty="0" smtClean="0">
                <a:solidFill>
                  <a:srgbClr val="12915B"/>
                </a:solidFill>
                <a:latin typeface="Heebo"/>
                <a:cs typeface="Heebo"/>
              </a:rPr>
              <a:t>Introduce the planned inclusive research work. </a:t>
            </a:r>
            <a:br>
              <a:rPr lang="en-US" b="1" dirty="0" smtClean="0">
                <a:solidFill>
                  <a:srgbClr val="12915B"/>
                </a:solidFill>
                <a:latin typeface="Heebo"/>
                <a:cs typeface="Heebo"/>
              </a:rPr>
            </a:br>
            <a:endParaRPr lang="en-US" b="1" dirty="0" smtClean="0">
              <a:solidFill>
                <a:srgbClr val="12915B"/>
              </a:solidFill>
              <a:latin typeface="Heebo"/>
              <a:cs typeface="Heebo"/>
            </a:endParaRPr>
          </a:p>
          <a:p>
            <a:pPr marL="342900" indent="-342900">
              <a:buFont typeface="Arial"/>
              <a:buChar char="•"/>
            </a:pPr>
            <a:endParaRPr lang="en-US" b="1" dirty="0" smtClean="0">
              <a:solidFill>
                <a:srgbClr val="12915B"/>
              </a:solidFill>
              <a:latin typeface="Heebo"/>
              <a:cs typeface="Heebo"/>
            </a:endParaRPr>
          </a:p>
          <a:p>
            <a:pPr marL="342900" indent="-342900">
              <a:buFont typeface="Arial"/>
              <a:buChar char="•"/>
            </a:pPr>
            <a:endParaRPr lang="en-US" b="1" dirty="0">
              <a:solidFill>
                <a:srgbClr val="12915B"/>
              </a:solidFill>
              <a:latin typeface="Heebo"/>
              <a:cs typeface="Heebo"/>
            </a:endParaRPr>
          </a:p>
          <a:p>
            <a:pPr marL="342900" indent="-342900">
              <a:buFont typeface="Arial"/>
              <a:buChar char="•"/>
            </a:pPr>
            <a:endParaRPr lang="en-US" b="1" dirty="0" smtClean="0">
              <a:solidFill>
                <a:srgbClr val="12915B"/>
              </a:solidFill>
              <a:latin typeface="Heebo"/>
              <a:cs typeface="Heebo"/>
            </a:endParaRPr>
          </a:p>
          <a:p>
            <a:pPr marL="342900" indent="-342900">
              <a:buFont typeface="Arial"/>
              <a:buChar char="•"/>
            </a:pPr>
            <a:endParaRPr lang="en-US" b="1" dirty="0" smtClean="0">
              <a:solidFill>
                <a:srgbClr val="12915B"/>
              </a:solidFill>
              <a:latin typeface="Heebo"/>
              <a:cs typeface="Heebo"/>
            </a:endParaRPr>
          </a:p>
          <a:p>
            <a:pPr marL="342900" indent="-342900">
              <a:buFont typeface="Arial"/>
              <a:buChar char="•"/>
            </a:pPr>
            <a:endParaRPr lang="en-US" b="1" dirty="0" smtClean="0">
              <a:solidFill>
                <a:srgbClr val="12915B"/>
              </a:solidFill>
              <a:latin typeface="Heebo"/>
              <a:cs typeface="Heebo"/>
            </a:endParaRPr>
          </a:p>
          <a:p>
            <a:pPr marL="342900" indent="-342900">
              <a:buFont typeface="Arial"/>
              <a:buChar char="•"/>
            </a:pPr>
            <a:endParaRPr lang="en-US" sz="1400" dirty="0">
              <a:latin typeface="Lato"/>
              <a:cs typeface="Roboto"/>
            </a:endParaRPr>
          </a:p>
        </p:txBody>
      </p:sp>
      <p:sp>
        <p:nvSpPr>
          <p:cNvPr id="8" name="TextBox 7"/>
          <p:cNvSpPr txBox="1"/>
          <p:nvPr/>
        </p:nvSpPr>
        <p:spPr>
          <a:xfrm>
            <a:off x="506513" y="438512"/>
            <a:ext cx="8025927" cy="523220"/>
          </a:xfrm>
          <a:prstGeom prst="rect">
            <a:avLst/>
          </a:prstGeom>
          <a:noFill/>
        </p:spPr>
        <p:txBody>
          <a:bodyPr wrap="square" rtlCol="0">
            <a:spAutoFit/>
          </a:bodyPr>
          <a:lstStyle/>
          <a:p>
            <a:r>
              <a:rPr lang="en-US" sz="2800" b="1" dirty="0">
                <a:solidFill>
                  <a:srgbClr val="F08822"/>
                </a:solidFill>
                <a:latin typeface="Heebo"/>
                <a:cs typeface="Heebo"/>
              </a:rPr>
              <a:t>Aims for this session</a:t>
            </a:r>
          </a:p>
        </p:txBody>
      </p:sp>
    </p:spTree>
    <p:extLst>
      <p:ext uri="{BB962C8B-B14F-4D97-AF65-F5344CB8AC3E}">
        <p14:creationId xmlns:p14="http://schemas.microsoft.com/office/powerpoint/2010/main" val="3032347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8275" r="23711"/>
          <a:stretch/>
        </p:blipFill>
        <p:spPr>
          <a:xfrm>
            <a:off x="-36512" y="0"/>
            <a:ext cx="4514246" cy="5186833"/>
          </a:xfrm>
          <a:prstGeom prst="rect">
            <a:avLst/>
          </a:prstGeom>
        </p:spPr>
      </p:pic>
      <p:pic>
        <p:nvPicPr>
          <p:cNvPr id="5" name="Picture 4" descr="VOCAL_Slide masters_5.png"/>
          <p:cNvPicPr>
            <a:picLocks noChangeAspect="1"/>
          </p:cNvPicPr>
          <p:nvPr/>
        </p:nvPicPr>
        <p:blipFill rotWithShape="1">
          <a:blip r:embed="rId4" cstate="print">
            <a:extLst>
              <a:ext uri="{28A0092B-C50C-407E-A947-70E740481C1C}">
                <a14:useLocalDpi xmlns:a14="http://schemas.microsoft.com/office/drawing/2010/main" val="0"/>
              </a:ext>
            </a:extLst>
          </a:blip>
          <a:srcRect l="1325" r="-1325"/>
          <a:stretch/>
        </p:blipFill>
        <p:spPr>
          <a:xfrm flipH="1">
            <a:off x="-36512" y="0"/>
            <a:ext cx="9180512" cy="5164038"/>
          </a:xfrm>
          <a:prstGeom prst="rect">
            <a:avLst/>
          </a:prstGeom>
        </p:spPr>
      </p:pic>
      <p:pic>
        <p:nvPicPr>
          <p:cNvPr id="11" name="Picture 10" descr="Vocal_Large anc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66063"/>
            <a:ext cx="1007951" cy="1007951"/>
          </a:xfrm>
          <a:prstGeom prst="rect">
            <a:avLst/>
          </a:prstGeom>
        </p:spPr>
      </p:pic>
      <p:pic>
        <p:nvPicPr>
          <p:cNvPr id="12" name="Picture 11" descr="Vocal_Small anch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528" y="3868054"/>
            <a:ext cx="1440000" cy="1440000"/>
          </a:xfrm>
          <a:prstGeom prst="rect">
            <a:avLst/>
          </a:prstGeom>
        </p:spPr>
      </p:pic>
      <p:sp>
        <p:nvSpPr>
          <p:cNvPr id="2" name="Rectangle 1"/>
          <p:cNvSpPr/>
          <p:nvPr/>
        </p:nvSpPr>
        <p:spPr>
          <a:xfrm>
            <a:off x="4427984" y="423118"/>
            <a:ext cx="4536504" cy="861774"/>
          </a:xfrm>
          <a:prstGeom prst="rect">
            <a:avLst/>
          </a:prstGeom>
        </p:spPr>
        <p:txBody>
          <a:bodyPr wrap="square">
            <a:spAutoFit/>
          </a:bodyPr>
          <a:lstStyle/>
          <a:p>
            <a:r>
              <a:rPr lang="en-GB" sz="2200" b="1" dirty="0">
                <a:solidFill>
                  <a:schemeClr val="accent6">
                    <a:lumMod val="75000"/>
                  </a:schemeClr>
                </a:solidFill>
                <a:latin typeface="Heebo"/>
                <a:cs typeface="Heebo"/>
              </a:rPr>
              <a:t>Equalities Data: </a:t>
            </a:r>
            <a:r>
              <a:rPr lang="en-GB" sz="2200" b="1" dirty="0" smtClean="0">
                <a:solidFill>
                  <a:schemeClr val="accent6">
                    <a:lumMod val="75000"/>
                  </a:schemeClr>
                </a:solidFill>
                <a:latin typeface="Heebo"/>
                <a:cs typeface="Heebo"/>
              </a:rPr>
              <a:t>Pilot Findings</a:t>
            </a:r>
            <a:endParaRPr lang="en-GB" sz="2200" b="1" dirty="0">
              <a:solidFill>
                <a:schemeClr val="accent6">
                  <a:lumMod val="75000"/>
                </a:schemeClr>
              </a:solidFill>
              <a:latin typeface="Heebo"/>
              <a:cs typeface="Heebo"/>
            </a:endParaRPr>
          </a:p>
          <a:p>
            <a:endParaRPr lang="en-US" sz="1400" dirty="0" smtClean="0">
              <a:latin typeface="Roboto"/>
              <a:cs typeface="Arial" panose="020B0604020202020204" pitchFamily="34" charset="0"/>
            </a:endParaRPr>
          </a:p>
          <a:p>
            <a:endParaRPr lang="en-US" sz="1400" dirty="0">
              <a:latin typeface="Roboto"/>
              <a:cs typeface="Arial" panose="020B0604020202020204" pitchFamily="34" charset="0"/>
            </a:endParaRPr>
          </a:p>
        </p:txBody>
      </p:sp>
      <p:sp>
        <p:nvSpPr>
          <p:cNvPr id="7" name="TextBox 6"/>
          <p:cNvSpPr txBox="1"/>
          <p:nvPr/>
        </p:nvSpPr>
        <p:spPr>
          <a:xfrm>
            <a:off x="4427984" y="1116170"/>
            <a:ext cx="4188270" cy="1015663"/>
          </a:xfrm>
          <a:prstGeom prst="rect">
            <a:avLst/>
          </a:prstGeom>
          <a:noFill/>
        </p:spPr>
        <p:txBody>
          <a:bodyPr wrap="square" rtlCol="0">
            <a:spAutoFit/>
          </a:bodyPr>
          <a:lstStyle/>
          <a:p>
            <a:pPr marL="342900" indent="-342900">
              <a:buFont typeface="Arial"/>
              <a:buChar char="•"/>
            </a:pPr>
            <a:r>
              <a:rPr lang="en-GB" sz="2000" dirty="0" smtClean="0">
                <a:latin typeface="Roboto"/>
                <a:cs typeface="Roboto"/>
              </a:rPr>
              <a:t>To explore the feasibility of collecting demographic data from CRF research participants</a:t>
            </a:r>
            <a:endParaRPr lang="en-US" sz="2000" dirty="0" smtClean="0">
              <a:solidFill>
                <a:srgbClr val="3E3C4D"/>
              </a:solidFill>
              <a:latin typeface="Roboto"/>
              <a:cs typeface="Roboto"/>
            </a:endParaRPr>
          </a:p>
        </p:txBody>
      </p:sp>
      <p:sp>
        <p:nvSpPr>
          <p:cNvPr id="8" name="TextBox 7"/>
          <p:cNvSpPr txBox="1"/>
          <p:nvPr/>
        </p:nvSpPr>
        <p:spPr>
          <a:xfrm>
            <a:off x="4427984" y="2529116"/>
            <a:ext cx="4188270" cy="1323439"/>
          </a:xfrm>
          <a:prstGeom prst="rect">
            <a:avLst/>
          </a:prstGeom>
          <a:noFill/>
        </p:spPr>
        <p:txBody>
          <a:bodyPr wrap="square" rtlCol="0">
            <a:spAutoFit/>
          </a:bodyPr>
          <a:lstStyle/>
          <a:p>
            <a:pPr marL="342900" indent="-342900">
              <a:buFont typeface="Arial"/>
              <a:buChar char="•"/>
            </a:pPr>
            <a:r>
              <a:rPr lang="en-GB" sz="2000" dirty="0" smtClean="0">
                <a:latin typeface="Roboto"/>
              </a:rPr>
              <a:t>To </a:t>
            </a:r>
            <a:r>
              <a:rPr lang="en-GB" sz="2000" dirty="0">
                <a:latin typeface="Roboto"/>
              </a:rPr>
              <a:t>describe the demographic characteristics of research participants at Manchester CRF who took part in the pilot</a:t>
            </a:r>
            <a:r>
              <a:rPr lang="en-GB" sz="1200" dirty="0"/>
              <a:t>. </a:t>
            </a:r>
          </a:p>
        </p:txBody>
      </p:sp>
    </p:spTree>
    <p:extLst>
      <p:ext uri="{BB962C8B-B14F-4D97-AF65-F5344CB8AC3E}">
        <p14:creationId xmlns:p14="http://schemas.microsoft.com/office/powerpoint/2010/main" val="1766939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2151" r="28243" b="12127"/>
          <a:stretch/>
        </p:blipFill>
        <p:spPr>
          <a:xfrm>
            <a:off x="0" y="0"/>
            <a:ext cx="4355976" cy="5143500"/>
          </a:xfrm>
          <a:prstGeom prst="rect">
            <a:avLst/>
          </a:prstGeom>
        </p:spPr>
      </p:pic>
      <p:pic>
        <p:nvPicPr>
          <p:cNvPr id="15" name="Picture 14" descr="VOCAL_4_3_linesArtboard 1 copy 101.png"/>
          <p:cNvPicPr>
            <a:picLocks noChangeAspect="1"/>
          </p:cNvPicPr>
          <p:nvPr/>
        </p:nvPicPr>
        <p:blipFill rotWithShape="1">
          <a:blip r:embed="rId3" cstate="print">
            <a:extLst>
              <a:ext uri="{28A0092B-C50C-407E-A947-70E740481C1C}">
                <a14:useLocalDpi xmlns:a14="http://schemas.microsoft.com/office/drawing/2010/main" val="0"/>
              </a:ext>
            </a:extLst>
          </a:blip>
          <a:srcRect l="1" r="857"/>
          <a:stretch/>
        </p:blipFill>
        <p:spPr>
          <a:xfrm>
            <a:off x="78389" y="0"/>
            <a:ext cx="9065611" cy="5143500"/>
          </a:xfrm>
          <a:prstGeom prst="rect">
            <a:avLst/>
          </a:prstGeom>
        </p:spPr>
      </p:pic>
      <p:pic>
        <p:nvPicPr>
          <p:cNvPr id="3" name="Picture 2" descr="Vocal_Large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635" y="253750"/>
            <a:ext cx="1440000" cy="1080000"/>
          </a:xfrm>
          <a:prstGeom prst="rect">
            <a:avLst/>
          </a:prstGeom>
        </p:spPr>
      </p:pic>
      <p:pic>
        <p:nvPicPr>
          <p:cNvPr id="4" name="Picture 3" descr="Vocal_Small anc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7" y="4063500"/>
            <a:ext cx="1440000" cy="1080000"/>
          </a:xfrm>
          <a:prstGeom prst="rect">
            <a:avLst/>
          </a:prstGeom>
        </p:spPr>
      </p:pic>
      <p:sp>
        <p:nvSpPr>
          <p:cNvPr id="5" name="TextBox 4"/>
          <p:cNvSpPr txBox="1"/>
          <p:nvPr/>
        </p:nvSpPr>
        <p:spPr>
          <a:xfrm>
            <a:off x="4611194" y="225532"/>
            <a:ext cx="5829945" cy="477054"/>
          </a:xfrm>
          <a:prstGeom prst="rect">
            <a:avLst/>
          </a:prstGeom>
          <a:noFill/>
        </p:spPr>
        <p:txBody>
          <a:bodyPr wrap="square" rtlCol="0">
            <a:spAutoFit/>
          </a:bodyPr>
          <a:lstStyle/>
          <a:p>
            <a:r>
              <a:rPr lang="en-US" sz="2500" b="1" dirty="0" smtClean="0">
                <a:solidFill>
                  <a:srgbClr val="E9721B"/>
                </a:solidFill>
                <a:latin typeface="Heebo"/>
                <a:cs typeface="Heebo"/>
              </a:rPr>
              <a:t>Method </a:t>
            </a:r>
            <a:endParaRPr lang="en-US" sz="2500" b="1" dirty="0">
              <a:solidFill>
                <a:srgbClr val="E9721B"/>
              </a:solidFill>
              <a:latin typeface="Heebo"/>
              <a:cs typeface="Heebo"/>
            </a:endParaRPr>
          </a:p>
        </p:txBody>
      </p:sp>
      <p:sp>
        <p:nvSpPr>
          <p:cNvPr id="9" name="TextBox 8"/>
          <p:cNvSpPr txBox="1"/>
          <p:nvPr/>
        </p:nvSpPr>
        <p:spPr>
          <a:xfrm>
            <a:off x="4499992" y="785818"/>
            <a:ext cx="4381470"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Roboto"/>
              </a:rPr>
              <a:t>A demographic questionnaire was developed and given to CRF research participants between January and March 2020 by CRF research nurses. </a:t>
            </a:r>
            <a:endParaRPr lang="en-GB" sz="2000" dirty="0" smtClean="0">
              <a:latin typeface="Roboto"/>
            </a:endParaRPr>
          </a:p>
          <a:p>
            <a:endParaRPr lang="en-GB" sz="2000" dirty="0">
              <a:latin typeface="Roboto"/>
            </a:endParaRPr>
          </a:p>
          <a:p>
            <a:pPr marL="285750" indent="-285750">
              <a:buFont typeface="Arial" panose="020B0604020202020204" pitchFamily="34" charset="0"/>
              <a:buChar char="•"/>
            </a:pPr>
            <a:r>
              <a:rPr lang="en-GB" sz="2000" dirty="0">
                <a:latin typeface="Roboto"/>
              </a:rPr>
              <a:t>Data collected from all CRF </a:t>
            </a:r>
            <a:r>
              <a:rPr lang="en-GB" sz="2000" dirty="0" smtClean="0">
                <a:latin typeface="Roboto"/>
              </a:rPr>
              <a:t>sites</a:t>
            </a:r>
          </a:p>
          <a:p>
            <a:endParaRPr lang="en-GB" sz="2000" dirty="0">
              <a:latin typeface="Roboto"/>
            </a:endParaRPr>
          </a:p>
          <a:p>
            <a:pPr marL="285750" indent="-285750">
              <a:buFont typeface="Arial" panose="020B0604020202020204" pitchFamily="34" charset="0"/>
              <a:buChar char="•"/>
            </a:pPr>
            <a:r>
              <a:rPr lang="en-GB" sz="2000" dirty="0">
                <a:latin typeface="Roboto"/>
              </a:rPr>
              <a:t>Insights on the feasibility of collecting the data were also </a:t>
            </a:r>
            <a:r>
              <a:rPr lang="en-GB" sz="2000" dirty="0" smtClean="0">
                <a:latin typeface="Roboto"/>
              </a:rPr>
              <a:t>collected</a:t>
            </a:r>
            <a:endParaRPr lang="en-GB" sz="2000" dirty="0">
              <a:latin typeface="Roboto"/>
            </a:endParaRPr>
          </a:p>
        </p:txBody>
      </p:sp>
    </p:spTree>
    <p:extLst>
      <p:ext uri="{BB962C8B-B14F-4D97-AF65-F5344CB8AC3E}">
        <p14:creationId xmlns:p14="http://schemas.microsoft.com/office/powerpoint/2010/main" val="3099167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CAL_Slide masters_5.png"/>
          <p:cNvPicPr>
            <a:picLocks noChangeAspect="1"/>
          </p:cNvPicPr>
          <p:nvPr/>
        </p:nvPicPr>
        <p:blipFill rotWithShape="1">
          <a:blip r:embed="rId2" cstate="print">
            <a:extLst>
              <a:ext uri="{28A0092B-C50C-407E-A947-70E740481C1C}">
                <a14:useLocalDpi xmlns:a14="http://schemas.microsoft.com/office/drawing/2010/main" val="0"/>
              </a:ext>
            </a:extLst>
          </a:blip>
          <a:srcRect l="1325" r="-1325"/>
          <a:stretch/>
        </p:blipFill>
        <p:spPr>
          <a:xfrm flipH="1">
            <a:off x="-180528" y="-81009"/>
            <a:ext cx="9324528" cy="5245047"/>
          </a:xfrm>
          <a:prstGeom prst="rect">
            <a:avLst/>
          </a:prstGeom>
        </p:spPr>
      </p:pic>
      <p:graphicFrame>
        <p:nvGraphicFramePr>
          <p:cNvPr id="2" name="Chart 1"/>
          <p:cNvGraphicFramePr/>
          <p:nvPr>
            <p:extLst>
              <p:ext uri="{D42A27DB-BD31-4B8C-83A1-F6EECF244321}">
                <p14:modId xmlns:p14="http://schemas.microsoft.com/office/powerpoint/2010/main" val="4052867706"/>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3717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CAL_Slide masters_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87862" y="987574"/>
            <a:ext cx="8368276" cy="4062651"/>
          </a:xfrm>
          <a:prstGeom prst="rect">
            <a:avLst/>
          </a:prstGeom>
          <a:noFill/>
        </p:spPr>
        <p:txBody>
          <a:bodyPr wrap="square" rtlCol="0">
            <a:spAutoFit/>
          </a:bodyPr>
          <a:lstStyle/>
          <a:p>
            <a:pPr marL="457200" indent="-457200">
              <a:buFont typeface="Arial" panose="020B0604020202020204" pitchFamily="34" charset="0"/>
              <a:buChar char="•"/>
            </a:pPr>
            <a:r>
              <a:rPr lang="en-GB" sz="2600" dirty="0">
                <a:latin typeface="Roboto"/>
              </a:rPr>
              <a:t>128 questionnaires were returned (return rate across CRF sites (9% - 34</a:t>
            </a:r>
            <a:r>
              <a:rPr lang="en-GB" sz="2600" dirty="0" smtClean="0">
                <a:latin typeface="Roboto"/>
              </a:rPr>
              <a:t>%).</a:t>
            </a:r>
            <a:br>
              <a:rPr lang="en-GB" sz="2600" dirty="0" smtClean="0">
                <a:latin typeface="Roboto"/>
              </a:rPr>
            </a:br>
            <a:r>
              <a:rPr lang="en-GB" sz="2600" dirty="0" smtClean="0">
                <a:latin typeface="Roboto"/>
              </a:rPr>
              <a:t> </a:t>
            </a:r>
            <a:endParaRPr lang="en-GB" sz="2600" dirty="0">
              <a:latin typeface="Roboto"/>
            </a:endParaRPr>
          </a:p>
          <a:p>
            <a:pPr marL="457200" indent="-457200">
              <a:buFont typeface="Arial" panose="020B0604020202020204" pitchFamily="34" charset="0"/>
              <a:buChar char="•"/>
            </a:pPr>
            <a:r>
              <a:rPr lang="en-GB" sz="2600" dirty="0">
                <a:latin typeface="Roboto"/>
              </a:rPr>
              <a:t>Questionnaire fields were well completed apart from education level (21%) and postcode (28%). </a:t>
            </a:r>
            <a:r>
              <a:rPr lang="en-GB" sz="2600" dirty="0" smtClean="0">
                <a:latin typeface="Roboto"/>
              </a:rPr>
              <a:t/>
            </a:r>
            <a:br>
              <a:rPr lang="en-GB" sz="2600" dirty="0" smtClean="0">
                <a:latin typeface="Roboto"/>
              </a:rPr>
            </a:br>
            <a:endParaRPr lang="en-GB" sz="2600" dirty="0">
              <a:latin typeface="Roboto"/>
            </a:endParaRPr>
          </a:p>
          <a:p>
            <a:pPr marL="457200" indent="-457200">
              <a:buFont typeface="Arial" panose="020B0604020202020204" pitchFamily="34" charset="0"/>
              <a:buChar char="•"/>
            </a:pPr>
            <a:r>
              <a:rPr lang="en-GB" sz="2600" dirty="0">
                <a:latin typeface="Roboto"/>
              </a:rPr>
              <a:t>It was challenging to implement the form for studies where patients did not attend the CRF </a:t>
            </a:r>
            <a:r>
              <a:rPr lang="en-GB" sz="2600" dirty="0" err="1">
                <a:latin typeface="Roboto"/>
              </a:rPr>
              <a:t>eg</a:t>
            </a:r>
            <a:r>
              <a:rPr lang="en-GB" sz="2600" dirty="0">
                <a:latin typeface="Roboto"/>
              </a:rPr>
              <a:t>. sample based studies </a:t>
            </a:r>
          </a:p>
          <a:p>
            <a:pPr marL="342900" indent="-342900">
              <a:buFont typeface="Arial"/>
              <a:buChar char="•"/>
            </a:pPr>
            <a:endParaRPr lang="en-GB" sz="1200" dirty="0"/>
          </a:p>
          <a:p>
            <a:pPr marL="342900" indent="-342900">
              <a:buFont typeface="Arial"/>
              <a:buChar char="•"/>
            </a:pPr>
            <a:endParaRPr lang="en-US" sz="1200" dirty="0" smtClean="0">
              <a:solidFill>
                <a:srgbClr val="3E3C4D"/>
              </a:solidFill>
              <a:latin typeface="Roboto"/>
              <a:cs typeface="Roboto"/>
            </a:endParaRPr>
          </a:p>
        </p:txBody>
      </p:sp>
    </p:spTree>
    <p:extLst>
      <p:ext uri="{BB962C8B-B14F-4D97-AF65-F5344CB8AC3E}">
        <p14:creationId xmlns:p14="http://schemas.microsoft.com/office/powerpoint/2010/main" val="3607064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506514" y="225532"/>
            <a:ext cx="5427133" cy="477054"/>
          </a:xfrm>
          <a:prstGeom prst="rect">
            <a:avLst/>
          </a:prstGeom>
          <a:noFill/>
        </p:spPr>
        <p:txBody>
          <a:bodyPr wrap="square" rtlCol="0">
            <a:spAutoFit/>
          </a:bodyPr>
          <a:lstStyle/>
          <a:p>
            <a:r>
              <a:rPr lang="en-US" sz="2500" b="1" dirty="0" smtClean="0">
                <a:solidFill>
                  <a:srgbClr val="12915B"/>
                </a:solidFill>
                <a:latin typeface="Heebo"/>
                <a:cs typeface="Heebo"/>
              </a:rPr>
              <a:t>ESR versus GM data  </a:t>
            </a:r>
            <a:endParaRPr lang="en-US" sz="2500" b="1" dirty="0">
              <a:solidFill>
                <a:srgbClr val="12915B"/>
              </a:solidFill>
              <a:latin typeface="Heebo"/>
              <a:cs typeface="Heebo"/>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48968912"/>
              </p:ext>
            </p:extLst>
          </p:nvPr>
        </p:nvGraphicFramePr>
        <p:xfrm>
          <a:off x="503549" y="898490"/>
          <a:ext cx="8136903" cy="3855720"/>
        </p:xfrm>
        <a:graphic>
          <a:graphicData uri="http://schemas.openxmlformats.org/drawingml/2006/table">
            <a:tbl>
              <a:tblPr firstRow="1" firstCol="1" bandRow="1">
                <a:tableStyleId>{5C22544A-7EE6-4342-B048-85BDC9FD1C3A}</a:tableStyleId>
              </a:tblPr>
              <a:tblGrid>
                <a:gridCol w="2967918">
                  <a:extLst>
                    <a:ext uri="{9D8B030D-6E8A-4147-A177-3AD203B41FA5}">
                      <a16:colId xmlns:a16="http://schemas.microsoft.com/office/drawing/2014/main" xmlns="" val="20000"/>
                    </a:ext>
                  </a:extLst>
                </a:gridCol>
                <a:gridCol w="2702910">
                  <a:extLst>
                    <a:ext uri="{9D8B030D-6E8A-4147-A177-3AD203B41FA5}">
                      <a16:colId xmlns:a16="http://schemas.microsoft.com/office/drawing/2014/main" xmlns="" val="20001"/>
                    </a:ext>
                  </a:extLst>
                </a:gridCol>
                <a:gridCol w="2466075">
                  <a:extLst>
                    <a:ext uri="{9D8B030D-6E8A-4147-A177-3AD203B41FA5}">
                      <a16:colId xmlns:a16="http://schemas.microsoft.com/office/drawing/2014/main" xmlns="" val="20002"/>
                    </a:ext>
                  </a:extLst>
                </a:gridCol>
              </a:tblGrid>
              <a:tr h="341757">
                <a:tc>
                  <a:txBody>
                    <a:bodyPr/>
                    <a:lstStyle/>
                    <a:p>
                      <a:pPr>
                        <a:lnSpc>
                          <a:spcPct val="115000"/>
                        </a:lnSpc>
                        <a:spcAft>
                          <a:spcPts val="0"/>
                        </a:spcAft>
                      </a:pP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smtClean="0">
                          <a:effectLst/>
                          <a:latin typeface="Roboto"/>
                          <a:ea typeface="Calibri"/>
                          <a:cs typeface="Times New Roman"/>
                        </a:rPr>
                        <a:t>ESR</a:t>
                      </a:r>
                    </a:p>
                    <a:p>
                      <a:pPr>
                        <a:lnSpc>
                          <a:spcPct val="115000"/>
                        </a:lnSpc>
                        <a:spcAft>
                          <a:spcPts val="0"/>
                        </a:spcAft>
                      </a:pPr>
                      <a:r>
                        <a:rPr lang="en-GB" sz="1000" dirty="0" smtClean="0">
                          <a:effectLst/>
                          <a:latin typeface="Roboto"/>
                          <a:ea typeface="Calibri"/>
                          <a:cs typeface="Times New Roman"/>
                        </a:rPr>
                        <a:t>N=128</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smtClean="0">
                          <a:effectLst/>
                          <a:latin typeface="Roboto"/>
                          <a:ea typeface="Calibri"/>
                          <a:cs typeface="Times New Roman"/>
                        </a:rPr>
                        <a:t>GM data</a:t>
                      </a:r>
                      <a:endParaRPr lang="en-GB" sz="10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0"/>
                  </a:ext>
                </a:extLst>
              </a:tr>
              <a:tr h="512636">
                <a:tc>
                  <a:txBody>
                    <a:bodyPr/>
                    <a:lstStyle/>
                    <a:p>
                      <a:pPr>
                        <a:lnSpc>
                          <a:spcPct val="115000"/>
                        </a:lnSpc>
                        <a:spcAft>
                          <a:spcPts val="0"/>
                        </a:spcAft>
                      </a:pPr>
                      <a:r>
                        <a:rPr lang="en-GB" sz="1000" dirty="0">
                          <a:effectLst/>
                          <a:latin typeface="Roboto"/>
                        </a:rPr>
                        <a:t>Ethnicity</a:t>
                      </a:r>
                    </a:p>
                    <a:p>
                      <a:pPr>
                        <a:lnSpc>
                          <a:spcPct val="115000"/>
                        </a:lnSpc>
                        <a:spcAft>
                          <a:spcPts val="0"/>
                        </a:spcAft>
                      </a:pPr>
                      <a:r>
                        <a:rPr lang="en-GB" sz="1000" dirty="0">
                          <a:effectLst/>
                          <a:latin typeface="Roboto"/>
                        </a:rPr>
                        <a:t>%White British </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84%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endParaRPr lang="en-GB" sz="1000" dirty="0" smtClean="0">
                        <a:effectLst/>
                        <a:latin typeface="Roboto"/>
                      </a:endParaRPr>
                    </a:p>
                    <a:p>
                      <a:pPr>
                        <a:lnSpc>
                          <a:spcPct val="115000"/>
                        </a:lnSpc>
                        <a:spcAft>
                          <a:spcPts val="0"/>
                        </a:spcAft>
                      </a:pPr>
                      <a:r>
                        <a:rPr lang="en-GB" sz="1000" dirty="0" smtClean="0">
                          <a:effectLst/>
                          <a:latin typeface="Roboto"/>
                        </a:rPr>
                        <a:t>83.8%</a:t>
                      </a:r>
                      <a:endParaRPr lang="en-GB" sz="1000" dirty="0">
                        <a:effectLst/>
                        <a:latin typeface="Roboto"/>
                      </a:endParaRPr>
                    </a:p>
                  </a:txBody>
                  <a:tcPr marL="68580" marR="68580" marT="0" marB="0"/>
                </a:tc>
                <a:extLst>
                  <a:ext uri="{0D108BD9-81ED-4DB2-BD59-A6C34878D82A}">
                    <a16:rowId xmlns:a16="http://schemas.microsoft.com/office/drawing/2014/main" xmlns="" val="10001"/>
                  </a:ext>
                </a:extLst>
              </a:tr>
              <a:tr h="854393">
                <a:tc>
                  <a:txBody>
                    <a:bodyPr/>
                    <a:lstStyle/>
                    <a:p>
                      <a:pPr>
                        <a:lnSpc>
                          <a:spcPct val="115000"/>
                        </a:lnSpc>
                        <a:spcAft>
                          <a:spcPts val="0"/>
                        </a:spcAft>
                      </a:pPr>
                      <a:r>
                        <a:rPr lang="en-GB" sz="1000" dirty="0">
                          <a:effectLst/>
                          <a:latin typeface="Roboto"/>
                        </a:rPr>
                        <a:t>Age</a:t>
                      </a:r>
                    </a:p>
                    <a:p>
                      <a:pPr>
                        <a:lnSpc>
                          <a:spcPct val="115000"/>
                        </a:lnSpc>
                        <a:spcAft>
                          <a:spcPts val="0"/>
                        </a:spcAft>
                      </a:pPr>
                      <a:r>
                        <a:rPr lang="en-GB" sz="1000" dirty="0">
                          <a:effectLst/>
                          <a:latin typeface="Roboto"/>
                        </a:rPr>
                        <a:t>% 60 and over</a:t>
                      </a:r>
                    </a:p>
                    <a:p>
                      <a:pPr>
                        <a:lnSpc>
                          <a:spcPct val="115000"/>
                        </a:lnSpc>
                        <a:spcAft>
                          <a:spcPts val="0"/>
                        </a:spcAft>
                      </a:pPr>
                      <a:r>
                        <a:rPr lang="en-GB" sz="1000" dirty="0">
                          <a:effectLst/>
                          <a:latin typeface="Roboto"/>
                        </a:rPr>
                        <a:t>% 30 and under</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57% </a:t>
                      </a:r>
                      <a:endParaRPr lang="en-GB" sz="1000" dirty="0" smtClean="0">
                        <a:effectLst/>
                        <a:latin typeface="Roboto"/>
                      </a:endParaRPr>
                    </a:p>
                    <a:p>
                      <a:pPr>
                        <a:lnSpc>
                          <a:spcPct val="115000"/>
                        </a:lnSpc>
                        <a:spcAft>
                          <a:spcPts val="0"/>
                        </a:spcAft>
                      </a:pPr>
                      <a:r>
                        <a:rPr lang="en-GB" sz="1000" dirty="0" smtClean="0">
                          <a:effectLst/>
                          <a:latin typeface="Roboto"/>
                          <a:ea typeface="Calibri"/>
                          <a:cs typeface="Times New Roman"/>
                        </a:rPr>
                        <a:t>20%</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22%</a:t>
                      </a:r>
                    </a:p>
                    <a:p>
                      <a:pPr>
                        <a:lnSpc>
                          <a:spcPct val="115000"/>
                        </a:lnSpc>
                        <a:spcAft>
                          <a:spcPts val="0"/>
                        </a:spcAft>
                      </a:pPr>
                      <a:r>
                        <a:rPr lang="en-GB" sz="1000" dirty="0" smtClean="0">
                          <a:effectLst/>
                          <a:latin typeface="Roboto"/>
                        </a:rPr>
                        <a:t>40%</a:t>
                      </a:r>
                    </a:p>
                    <a:p>
                      <a:pPr>
                        <a:lnSpc>
                          <a:spcPct val="115000"/>
                        </a:lnSpc>
                        <a:spcAft>
                          <a:spcPts val="0"/>
                        </a:spcAft>
                      </a:pPr>
                      <a:endParaRPr lang="en-GB" sz="1000" dirty="0">
                        <a:effectLst/>
                        <a:latin typeface="Roboto"/>
                      </a:endParaRPr>
                    </a:p>
                    <a:p>
                      <a:pPr>
                        <a:lnSpc>
                          <a:spcPct val="115000"/>
                        </a:lnSpc>
                        <a:spcAft>
                          <a:spcPts val="0"/>
                        </a:spcAft>
                      </a:pPr>
                      <a:endParaRPr lang="en-GB" sz="10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2"/>
                  </a:ext>
                </a:extLst>
              </a:tr>
              <a:tr h="683514">
                <a:tc>
                  <a:txBody>
                    <a:bodyPr/>
                    <a:lstStyle/>
                    <a:p>
                      <a:pPr>
                        <a:lnSpc>
                          <a:spcPct val="115000"/>
                        </a:lnSpc>
                        <a:spcAft>
                          <a:spcPts val="0"/>
                        </a:spcAft>
                      </a:pPr>
                      <a:r>
                        <a:rPr lang="en-GB" sz="1000" dirty="0">
                          <a:effectLst/>
                          <a:latin typeface="Roboto"/>
                        </a:rPr>
                        <a:t>Gender </a:t>
                      </a:r>
                    </a:p>
                    <a:p>
                      <a:pPr>
                        <a:lnSpc>
                          <a:spcPct val="115000"/>
                        </a:lnSpc>
                        <a:spcAft>
                          <a:spcPts val="0"/>
                        </a:spcAft>
                      </a:pPr>
                      <a:r>
                        <a:rPr lang="en-GB" sz="1000" dirty="0">
                          <a:effectLst/>
                          <a:latin typeface="Roboto"/>
                        </a:rPr>
                        <a:t>%Male </a:t>
                      </a:r>
                    </a:p>
                    <a:p>
                      <a:pPr>
                        <a:lnSpc>
                          <a:spcPct val="115000"/>
                        </a:lnSpc>
                        <a:spcAft>
                          <a:spcPts val="0"/>
                        </a:spcAft>
                      </a:pPr>
                      <a:r>
                        <a:rPr lang="en-GB" sz="1000" dirty="0">
                          <a:effectLst/>
                          <a:latin typeface="Roboto"/>
                        </a:rPr>
                        <a:t>%Female</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51% </a:t>
                      </a:r>
                    </a:p>
                    <a:p>
                      <a:pPr>
                        <a:lnSpc>
                          <a:spcPct val="115000"/>
                        </a:lnSpc>
                        <a:spcAft>
                          <a:spcPts val="0"/>
                        </a:spcAft>
                      </a:pPr>
                      <a:r>
                        <a:rPr lang="en-GB" sz="1000" dirty="0">
                          <a:effectLst/>
                          <a:latin typeface="Roboto"/>
                        </a:rPr>
                        <a:t>49%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50.3%</a:t>
                      </a:r>
                    </a:p>
                    <a:p>
                      <a:pPr>
                        <a:lnSpc>
                          <a:spcPct val="115000"/>
                        </a:lnSpc>
                        <a:spcAft>
                          <a:spcPts val="0"/>
                        </a:spcAft>
                      </a:pPr>
                      <a:r>
                        <a:rPr lang="en-GB" sz="1000" dirty="0" smtClean="0">
                          <a:effectLst/>
                          <a:latin typeface="Roboto"/>
                        </a:rPr>
                        <a:t>49.7%</a:t>
                      </a:r>
                      <a:endParaRPr lang="en-GB" sz="1000" dirty="0">
                        <a:effectLst/>
                        <a:latin typeface="Roboto"/>
                      </a:endParaRPr>
                    </a:p>
                  </a:txBody>
                  <a:tcPr marL="68580" marR="68580" marT="0" marB="0"/>
                </a:tc>
                <a:extLst>
                  <a:ext uri="{0D108BD9-81ED-4DB2-BD59-A6C34878D82A}">
                    <a16:rowId xmlns:a16="http://schemas.microsoft.com/office/drawing/2014/main" xmlns="" val="10003"/>
                  </a:ext>
                </a:extLst>
              </a:tr>
              <a:tr h="512636">
                <a:tc>
                  <a:txBody>
                    <a:bodyPr/>
                    <a:lstStyle/>
                    <a:p>
                      <a:pPr>
                        <a:lnSpc>
                          <a:spcPct val="115000"/>
                        </a:lnSpc>
                        <a:spcAft>
                          <a:spcPts val="0"/>
                        </a:spcAft>
                      </a:pPr>
                      <a:r>
                        <a:rPr lang="en-GB" sz="1000" dirty="0">
                          <a:effectLst/>
                          <a:latin typeface="Roboto"/>
                        </a:rPr>
                        <a:t>Sexual orientation </a:t>
                      </a:r>
                    </a:p>
                    <a:p>
                      <a:pPr>
                        <a:lnSpc>
                          <a:spcPct val="115000"/>
                        </a:lnSpc>
                        <a:spcAft>
                          <a:spcPts val="0"/>
                        </a:spcAft>
                      </a:pPr>
                      <a:r>
                        <a:rPr lang="en-GB" sz="1000" dirty="0">
                          <a:effectLst/>
                          <a:latin typeface="Roboto"/>
                        </a:rPr>
                        <a:t>% Heterosexual</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95%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93%</a:t>
                      </a:r>
                      <a:endParaRPr lang="en-GB" sz="1000" dirty="0">
                        <a:effectLst/>
                        <a:latin typeface="Roboto"/>
                      </a:endParaRPr>
                    </a:p>
                  </a:txBody>
                  <a:tcPr marL="68580" marR="68580" marT="0" marB="0"/>
                </a:tc>
                <a:extLst>
                  <a:ext uri="{0D108BD9-81ED-4DB2-BD59-A6C34878D82A}">
                    <a16:rowId xmlns:a16="http://schemas.microsoft.com/office/drawing/2014/main" xmlns="" val="10004"/>
                  </a:ext>
                </a:extLst>
              </a:tr>
              <a:tr h="854393">
                <a:tc>
                  <a:txBody>
                    <a:bodyPr/>
                    <a:lstStyle/>
                    <a:p>
                      <a:pPr>
                        <a:lnSpc>
                          <a:spcPct val="115000"/>
                        </a:lnSpc>
                        <a:spcAft>
                          <a:spcPts val="0"/>
                        </a:spcAft>
                      </a:pPr>
                      <a:r>
                        <a:rPr lang="en-GB" sz="1000" dirty="0">
                          <a:effectLst/>
                          <a:latin typeface="Roboto"/>
                        </a:rPr>
                        <a:t>Religion</a:t>
                      </a:r>
                    </a:p>
                    <a:p>
                      <a:pPr>
                        <a:lnSpc>
                          <a:spcPct val="115000"/>
                        </a:lnSpc>
                        <a:spcAft>
                          <a:spcPts val="0"/>
                        </a:spcAft>
                      </a:pPr>
                      <a:r>
                        <a:rPr lang="en-GB" sz="1000" dirty="0">
                          <a:effectLst/>
                          <a:latin typeface="Roboto"/>
                        </a:rPr>
                        <a:t>% Christianity</a:t>
                      </a:r>
                    </a:p>
                    <a:p>
                      <a:pPr>
                        <a:lnSpc>
                          <a:spcPct val="115000"/>
                        </a:lnSpc>
                        <a:spcAft>
                          <a:spcPts val="0"/>
                        </a:spcAft>
                      </a:pPr>
                      <a:r>
                        <a:rPr lang="en-GB" sz="1000" dirty="0">
                          <a:effectLst/>
                          <a:latin typeface="Roboto"/>
                        </a:rPr>
                        <a:t>% Atheism</a:t>
                      </a:r>
                    </a:p>
                    <a:p>
                      <a:pPr>
                        <a:lnSpc>
                          <a:spcPct val="115000"/>
                        </a:lnSpc>
                        <a:spcAft>
                          <a:spcPts val="0"/>
                        </a:spcAft>
                      </a:pPr>
                      <a:r>
                        <a:rPr lang="en-GB" sz="1000" dirty="0">
                          <a:effectLst/>
                          <a:latin typeface="Roboto"/>
                        </a:rPr>
                        <a:t>% Islam</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65% </a:t>
                      </a:r>
                    </a:p>
                    <a:p>
                      <a:pPr>
                        <a:lnSpc>
                          <a:spcPct val="115000"/>
                        </a:lnSpc>
                        <a:spcAft>
                          <a:spcPts val="0"/>
                        </a:spcAft>
                      </a:pPr>
                      <a:r>
                        <a:rPr lang="en-GB" sz="1000" dirty="0">
                          <a:effectLst/>
                          <a:latin typeface="Roboto"/>
                        </a:rPr>
                        <a:t>22% </a:t>
                      </a:r>
                    </a:p>
                    <a:p>
                      <a:pPr>
                        <a:lnSpc>
                          <a:spcPct val="115000"/>
                        </a:lnSpc>
                        <a:spcAft>
                          <a:spcPts val="0"/>
                        </a:spcAft>
                      </a:pPr>
                      <a:r>
                        <a:rPr lang="en-GB" sz="1000" dirty="0">
                          <a:effectLst/>
                          <a:latin typeface="Roboto"/>
                        </a:rPr>
                        <a:t>3%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65.8%</a:t>
                      </a:r>
                    </a:p>
                    <a:p>
                      <a:pPr>
                        <a:lnSpc>
                          <a:spcPct val="115000"/>
                        </a:lnSpc>
                        <a:spcAft>
                          <a:spcPts val="0"/>
                        </a:spcAft>
                      </a:pPr>
                      <a:r>
                        <a:rPr lang="en-GB" sz="1000" dirty="0" smtClean="0">
                          <a:effectLst/>
                          <a:latin typeface="Roboto"/>
                        </a:rPr>
                        <a:t>22.1%</a:t>
                      </a:r>
                    </a:p>
                    <a:p>
                      <a:pPr>
                        <a:lnSpc>
                          <a:spcPct val="115000"/>
                        </a:lnSpc>
                        <a:spcAft>
                          <a:spcPts val="0"/>
                        </a:spcAft>
                      </a:pPr>
                      <a:r>
                        <a:rPr lang="en-GB" sz="1000" dirty="0" smtClean="0">
                          <a:effectLst/>
                          <a:latin typeface="Roboto"/>
                        </a:rPr>
                        <a:t>9.2%</a:t>
                      </a:r>
                      <a:endParaRPr lang="en-GB" sz="1000" dirty="0">
                        <a:effectLst/>
                        <a:latin typeface="Roboto"/>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9169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658914" y="308659"/>
            <a:ext cx="5427133" cy="477054"/>
          </a:xfrm>
          <a:prstGeom prst="rect">
            <a:avLst/>
          </a:prstGeom>
          <a:noFill/>
        </p:spPr>
        <p:txBody>
          <a:bodyPr wrap="square" rtlCol="0">
            <a:spAutoFit/>
          </a:bodyPr>
          <a:lstStyle/>
          <a:p>
            <a:r>
              <a:rPr lang="en-US" sz="2500" b="1" dirty="0" smtClean="0">
                <a:solidFill>
                  <a:srgbClr val="12915B"/>
                </a:solidFill>
                <a:latin typeface="Heebo"/>
                <a:cs typeface="Heebo"/>
              </a:rPr>
              <a:t>ESR versus GM data II</a:t>
            </a:r>
            <a:endParaRPr lang="en-US" sz="2500" b="1" dirty="0">
              <a:solidFill>
                <a:srgbClr val="12915B"/>
              </a:solidFill>
              <a:latin typeface="Heebo"/>
              <a:cs typeface="Heebo"/>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45589704"/>
              </p:ext>
            </p:extLst>
          </p:nvPr>
        </p:nvGraphicFramePr>
        <p:xfrm>
          <a:off x="395536" y="897565"/>
          <a:ext cx="8208912" cy="3655271"/>
        </p:xfrm>
        <a:graphic>
          <a:graphicData uri="http://schemas.openxmlformats.org/drawingml/2006/table">
            <a:tbl>
              <a:tblPr firstRow="1" firstCol="1" bandRow="1">
                <a:tableStyleId>{5C22544A-7EE6-4342-B048-85BDC9FD1C3A}</a:tableStyleId>
              </a:tblPr>
              <a:tblGrid>
                <a:gridCol w="2994183">
                  <a:extLst>
                    <a:ext uri="{9D8B030D-6E8A-4147-A177-3AD203B41FA5}">
                      <a16:colId xmlns:a16="http://schemas.microsoft.com/office/drawing/2014/main" xmlns="" val="20000"/>
                    </a:ext>
                  </a:extLst>
                </a:gridCol>
                <a:gridCol w="2726830">
                  <a:extLst>
                    <a:ext uri="{9D8B030D-6E8A-4147-A177-3AD203B41FA5}">
                      <a16:colId xmlns:a16="http://schemas.microsoft.com/office/drawing/2014/main" xmlns="" val="20001"/>
                    </a:ext>
                  </a:extLst>
                </a:gridCol>
                <a:gridCol w="2487899">
                  <a:extLst>
                    <a:ext uri="{9D8B030D-6E8A-4147-A177-3AD203B41FA5}">
                      <a16:colId xmlns:a16="http://schemas.microsoft.com/office/drawing/2014/main" xmlns="" val="20002"/>
                    </a:ext>
                  </a:extLst>
                </a:gridCol>
              </a:tblGrid>
              <a:tr h="549879">
                <a:tc>
                  <a:txBody>
                    <a:bodyPr/>
                    <a:lstStyle/>
                    <a:p>
                      <a:pPr>
                        <a:lnSpc>
                          <a:spcPct val="115000"/>
                        </a:lnSpc>
                        <a:spcAft>
                          <a:spcPts val="0"/>
                        </a:spcAft>
                      </a:pP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smtClean="0">
                          <a:effectLst/>
                          <a:latin typeface="Roboto"/>
                          <a:ea typeface="Calibri"/>
                          <a:cs typeface="Times New Roman"/>
                        </a:rPr>
                        <a:t>ESR</a:t>
                      </a:r>
                    </a:p>
                    <a:p>
                      <a:pPr>
                        <a:lnSpc>
                          <a:spcPct val="115000"/>
                        </a:lnSpc>
                        <a:spcAft>
                          <a:spcPts val="0"/>
                        </a:spcAft>
                      </a:pPr>
                      <a:r>
                        <a:rPr lang="en-GB" sz="1200" dirty="0" smtClean="0">
                          <a:effectLst/>
                          <a:latin typeface="Roboto"/>
                          <a:ea typeface="Calibri"/>
                          <a:cs typeface="Times New Roman"/>
                        </a:rPr>
                        <a:t>N=128</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smtClean="0">
                          <a:effectLst/>
                          <a:latin typeface="Roboto"/>
                          <a:ea typeface="Calibri"/>
                          <a:cs typeface="Times New Roman"/>
                        </a:rPr>
                        <a:t>GM</a:t>
                      </a:r>
                      <a:r>
                        <a:rPr lang="en-GB" sz="1200" baseline="0" dirty="0" smtClean="0">
                          <a:effectLst/>
                          <a:latin typeface="Roboto"/>
                          <a:ea typeface="Calibri"/>
                          <a:cs typeface="Times New Roman"/>
                        </a:rPr>
                        <a:t> data</a:t>
                      </a: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0"/>
                  </a:ext>
                </a:extLst>
              </a:tr>
              <a:tr h="630936">
                <a:tc>
                  <a:txBody>
                    <a:bodyPr/>
                    <a:lstStyle/>
                    <a:p>
                      <a:pPr>
                        <a:lnSpc>
                          <a:spcPct val="115000"/>
                        </a:lnSpc>
                        <a:spcAft>
                          <a:spcPts val="0"/>
                        </a:spcAft>
                      </a:pPr>
                      <a:r>
                        <a:rPr lang="en-GB" sz="1200" dirty="0">
                          <a:effectLst/>
                          <a:latin typeface="Roboto"/>
                        </a:rPr>
                        <a:t>Disability </a:t>
                      </a:r>
                    </a:p>
                    <a:p>
                      <a:pPr>
                        <a:lnSpc>
                          <a:spcPct val="115000"/>
                        </a:lnSpc>
                        <a:spcAft>
                          <a:spcPts val="0"/>
                        </a:spcAft>
                      </a:pPr>
                      <a:r>
                        <a:rPr lang="en-GB" sz="1200" dirty="0">
                          <a:effectLst/>
                          <a:latin typeface="Roboto"/>
                        </a:rPr>
                        <a:t>% Reporting that they have a disability</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27%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smtClean="0">
                          <a:effectLst/>
                          <a:latin typeface="Roboto"/>
                          <a:ea typeface="Calibri"/>
                          <a:cs typeface="Times New Roman"/>
                        </a:rPr>
                        <a:t>17.6% (just Manchester figure)</a:t>
                      </a: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1"/>
                  </a:ext>
                </a:extLst>
              </a:tr>
              <a:tr h="1099758">
                <a:tc>
                  <a:txBody>
                    <a:bodyPr/>
                    <a:lstStyle/>
                    <a:p>
                      <a:pPr>
                        <a:lnSpc>
                          <a:spcPct val="115000"/>
                        </a:lnSpc>
                        <a:spcAft>
                          <a:spcPts val="0"/>
                        </a:spcAft>
                      </a:pPr>
                      <a:r>
                        <a:rPr lang="en-GB" sz="1200" dirty="0">
                          <a:effectLst/>
                          <a:latin typeface="Roboto"/>
                        </a:rPr>
                        <a:t>Working </a:t>
                      </a:r>
                      <a:r>
                        <a:rPr lang="en-GB" sz="1200" dirty="0" smtClean="0">
                          <a:effectLst/>
                          <a:latin typeface="Roboto"/>
                        </a:rPr>
                        <a:t>status </a:t>
                      </a:r>
                    </a:p>
                    <a:p>
                      <a:pPr>
                        <a:lnSpc>
                          <a:spcPct val="115000"/>
                        </a:lnSpc>
                        <a:spcAft>
                          <a:spcPts val="0"/>
                        </a:spcAft>
                      </a:pPr>
                      <a:r>
                        <a:rPr lang="en-GB" sz="1200" dirty="0" smtClean="0">
                          <a:effectLst/>
                          <a:latin typeface="Roboto"/>
                        </a:rPr>
                        <a:t>%Working</a:t>
                      </a: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33% </a:t>
                      </a: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smtClean="0">
                          <a:effectLst/>
                          <a:latin typeface="Roboto"/>
                          <a:ea typeface="Calibri"/>
                          <a:cs typeface="Times New Roman"/>
                        </a:rPr>
                        <a:t>72.7%</a:t>
                      </a:r>
                    </a:p>
                    <a:p>
                      <a:pPr>
                        <a:lnSpc>
                          <a:spcPct val="115000"/>
                        </a:lnSpc>
                        <a:spcAft>
                          <a:spcPts val="0"/>
                        </a:spcAft>
                      </a:pP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2"/>
                  </a:ext>
                </a:extLst>
              </a:tr>
              <a:tr h="1374698">
                <a:tc>
                  <a:txBody>
                    <a:bodyPr/>
                    <a:lstStyle/>
                    <a:p>
                      <a:pPr>
                        <a:lnSpc>
                          <a:spcPct val="115000"/>
                        </a:lnSpc>
                        <a:spcAft>
                          <a:spcPts val="0"/>
                        </a:spcAft>
                      </a:pPr>
                      <a:r>
                        <a:rPr lang="en-GB" sz="1200" dirty="0">
                          <a:effectLst/>
                          <a:latin typeface="Roboto"/>
                        </a:rPr>
                        <a:t>Education status </a:t>
                      </a:r>
                    </a:p>
                    <a:p>
                      <a:pPr>
                        <a:lnSpc>
                          <a:spcPct val="115000"/>
                        </a:lnSpc>
                        <a:spcAft>
                          <a:spcPts val="0"/>
                        </a:spcAft>
                      </a:pPr>
                      <a:r>
                        <a:rPr lang="en-GB" sz="1200" dirty="0">
                          <a:effectLst/>
                          <a:latin typeface="Roboto"/>
                        </a:rPr>
                        <a:t>% University education</a:t>
                      </a:r>
                    </a:p>
                    <a:p>
                      <a:pPr>
                        <a:lnSpc>
                          <a:spcPct val="115000"/>
                        </a:lnSpc>
                        <a:spcAft>
                          <a:spcPts val="0"/>
                        </a:spcAft>
                      </a:pPr>
                      <a:endParaRPr lang="en-GB" sz="1200" dirty="0">
                        <a:effectLst/>
                        <a:latin typeface="Roboto"/>
                      </a:endParaRPr>
                    </a:p>
                    <a:p>
                      <a:pPr>
                        <a:lnSpc>
                          <a:spcPct val="115000"/>
                        </a:lnSpc>
                        <a:spcAft>
                          <a:spcPts val="0"/>
                        </a:spcAft>
                      </a:pPr>
                      <a:r>
                        <a:rPr lang="en-GB" sz="1200" dirty="0">
                          <a:effectLst/>
                          <a:latin typeface="Roboto"/>
                        </a:rPr>
                        <a:t>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35% </a:t>
                      </a:r>
                    </a:p>
                    <a:p>
                      <a:pPr>
                        <a:lnSpc>
                          <a:spcPct val="115000"/>
                        </a:lnSpc>
                        <a:spcAft>
                          <a:spcPts val="0"/>
                        </a:spcAft>
                      </a:pPr>
                      <a:endParaRPr lang="en-GB" sz="1200" dirty="0">
                        <a:effectLst/>
                        <a:latin typeface="Roboto"/>
                      </a:endParaRPr>
                    </a:p>
                  </a:txBody>
                  <a:tcPr marL="68580" marR="68580" marT="0" marB="0"/>
                </a:tc>
                <a:tc>
                  <a:txBody>
                    <a:bodyPr/>
                    <a:lstStyle/>
                    <a:p>
                      <a:pPr>
                        <a:lnSpc>
                          <a:spcPct val="115000"/>
                        </a:lnSpc>
                        <a:spcAft>
                          <a:spcPts val="0"/>
                        </a:spcAft>
                      </a:pPr>
                      <a:r>
                        <a:rPr lang="en-GB" sz="1200" dirty="0">
                          <a:effectLst/>
                          <a:latin typeface="Roboto"/>
                        </a:rPr>
                        <a:t> </a:t>
                      </a:r>
                      <a:endParaRPr lang="en-GB" sz="1200" dirty="0" smtClean="0">
                        <a:effectLst/>
                        <a:latin typeface="Roboto"/>
                      </a:endParaRPr>
                    </a:p>
                    <a:p>
                      <a:pPr>
                        <a:lnSpc>
                          <a:spcPct val="115000"/>
                        </a:lnSpc>
                        <a:spcAft>
                          <a:spcPts val="0"/>
                        </a:spcAft>
                      </a:pPr>
                      <a:r>
                        <a:rPr lang="en-GB" sz="1200" dirty="0" smtClean="0">
                          <a:effectLst/>
                          <a:latin typeface="Roboto"/>
                        </a:rPr>
                        <a:t>32%</a:t>
                      </a:r>
                      <a:endParaRPr lang="en-GB" sz="1200" dirty="0">
                        <a:effectLst/>
                        <a:latin typeface="Roboto"/>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57951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rgbClr val="E8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TextBox 8"/>
          <p:cNvSpPr txBox="1"/>
          <p:nvPr/>
        </p:nvSpPr>
        <p:spPr>
          <a:xfrm>
            <a:off x="1858434" y="2140863"/>
            <a:ext cx="5427133" cy="784830"/>
          </a:xfrm>
          <a:prstGeom prst="rect">
            <a:avLst/>
          </a:prstGeom>
          <a:noFill/>
        </p:spPr>
        <p:txBody>
          <a:bodyPr wrap="square" rtlCol="0">
            <a:spAutoFit/>
          </a:bodyPr>
          <a:lstStyle/>
          <a:p>
            <a:pPr algn="ctr"/>
            <a:r>
              <a:rPr lang="en-US" sz="4500" b="1" dirty="0" smtClean="0">
                <a:solidFill>
                  <a:schemeClr val="bg1"/>
                </a:solidFill>
                <a:latin typeface="Heebo"/>
                <a:cs typeface="Heebo"/>
              </a:rPr>
              <a:t>What’s next?</a:t>
            </a:r>
            <a:endParaRPr lang="en-US" sz="4500" b="1" dirty="0">
              <a:solidFill>
                <a:schemeClr val="bg1"/>
              </a:solidFill>
              <a:latin typeface="Heebo"/>
              <a:cs typeface="Heebo"/>
            </a:endParaRPr>
          </a:p>
        </p:txBody>
      </p:sp>
      <p:pic>
        <p:nvPicPr>
          <p:cNvPr id="7" name="Picture 6" descr="Vocal_Large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8284" y="3291872"/>
            <a:ext cx="1415150" cy="1415150"/>
          </a:xfrm>
          <a:prstGeom prst="rect">
            <a:avLst/>
          </a:prstGeom>
        </p:spPr>
      </p:pic>
      <p:pic>
        <p:nvPicPr>
          <p:cNvPr id="8" name="Picture 7" descr="Vocal_Small anc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91107" y="48023"/>
            <a:ext cx="1595952" cy="1595952"/>
          </a:xfrm>
          <a:prstGeom prst="rect">
            <a:avLst/>
          </a:prstGeom>
        </p:spPr>
      </p:pic>
      <p:pic>
        <p:nvPicPr>
          <p:cNvPr id="6" name="Picture 5" descr="VOCAL_logo_Without strapline_MASTER_W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9257" y="4397796"/>
            <a:ext cx="1509242" cy="321160"/>
          </a:xfrm>
          <a:prstGeom prst="rect">
            <a:avLst/>
          </a:prstGeom>
        </p:spPr>
      </p:pic>
    </p:spTree>
    <p:extLst>
      <p:ext uri="{BB962C8B-B14F-4D97-AF65-F5344CB8AC3E}">
        <p14:creationId xmlns:p14="http://schemas.microsoft.com/office/powerpoint/2010/main" val="1445417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CAL_Slide masters_5.png"/>
          <p:cNvPicPr>
            <a:picLocks noChangeAspect="1"/>
          </p:cNvPicPr>
          <p:nvPr/>
        </p:nvPicPr>
        <p:blipFill rotWithShape="1">
          <a:blip r:embed="rId3" cstate="print">
            <a:extLst>
              <a:ext uri="{28A0092B-C50C-407E-A947-70E740481C1C}">
                <a14:useLocalDpi xmlns:a14="http://schemas.microsoft.com/office/drawing/2010/main" val="0"/>
              </a:ext>
            </a:extLst>
          </a:blip>
          <a:srcRect l="1325" r="-1325"/>
          <a:stretch/>
        </p:blipFill>
        <p:spPr>
          <a:xfrm flipH="1">
            <a:off x="-36512" y="0"/>
            <a:ext cx="9180512" cy="516403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1650" t="1555" r="13377"/>
          <a:stretch/>
        </p:blipFill>
        <p:spPr>
          <a:xfrm>
            <a:off x="-36512" y="0"/>
            <a:ext cx="4320480" cy="5164038"/>
          </a:xfrm>
          <a:prstGeom prst="rect">
            <a:avLst/>
          </a:prstGeom>
        </p:spPr>
      </p:pic>
      <p:pic>
        <p:nvPicPr>
          <p:cNvPr id="11" name="Picture 10" descr="Vocal_Large anc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66063"/>
            <a:ext cx="1007951" cy="1007951"/>
          </a:xfrm>
          <a:prstGeom prst="rect">
            <a:avLst/>
          </a:prstGeom>
        </p:spPr>
      </p:pic>
      <p:pic>
        <p:nvPicPr>
          <p:cNvPr id="12" name="Picture 11" descr="Vocal_Small anch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528" y="3868054"/>
            <a:ext cx="1440000" cy="1440000"/>
          </a:xfrm>
          <a:prstGeom prst="rect">
            <a:avLst/>
          </a:prstGeom>
        </p:spPr>
      </p:pic>
      <p:sp>
        <p:nvSpPr>
          <p:cNvPr id="2" name="Rectangle 1"/>
          <p:cNvSpPr/>
          <p:nvPr/>
        </p:nvSpPr>
        <p:spPr>
          <a:xfrm>
            <a:off x="4427984" y="423118"/>
            <a:ext cx="4536504" cy="4047262"/>
          </a:xfrm>
          <a:prstGeom prst="rect">
            <a:avLst/>
          </a:prstGeom>
        </p:spPr>
        <p:txBody>
          <a:bodyPr wrap="square">
            <a:spAutoFit/>
          </a:bodyPr>
          <a:lstStyle/>
          <a:p>
            <a:r>
              <a:rPr lang="en-GB" sz="2200" b="1" dirty="0">
                <a:solidFill>
                  <a:schemeClr val="accent6">
                    <a:lumMod val="75000"/>
                  </a:schemeClr>
                </a:solidFill>
                <a:latin typeface="Heebo"/>
                <a:cs typeface="Heebo"/>
              </a:rPr>
              <a:t>Equalities Data: Next Steps</a:t>
            </a:r>
          </a:p>
          <a:p>
            <a:endParaRPr lang="en-US" sz="1400" dirty="0" smtClean="0">
              <a:latin typeface="Roboto"/>
              <a:cs typeface="Arial" panose="020B0604020202020204" pitchFamily="34" charset="0"/>
            </a:endParaRPr>
          </a:p>
          <a:p>
            <a:endParaRPr lang="en-US" sz="1400" dirty="0">
              <a:latin typeface="Roboto"/>
              <a:cs typeface="Arial" panose="020B0604020202020204" pitchFamily="34" charset="0"/>
            </a:endParaRPr>
          </a:p>
          <a:p>
            <a:r>
              <a:rPr lang="en-US" sz="1300" dirty="0">
                <a:latin typeface="Roboto"/>
                <a:cs typeface="Arial" panose="020B0604020202020204" pitchFamily="34" charset="0"/>
              </a:rPr>
              <a:t>From 1 December 2020 all patients will be asked to fill out an equalities monitoring form the first time they visit </a:t>
            </a:r>
            <a:r>
              <a:rPr lang="en-GB" sz="1300" dirty="0">
                <a:latin typeface="Roboto"/>
                <a:cs typeface="Arial" panose="020B0604020202020204" pitchFamily="34" charset="0"/>
              </a:rPr>
              <a:t>Manchester Clinical Research facility</a:t>
            </a:r>
          </a:p>
          <a:p>
            <a:endParaRPr lang="en-GB" b="1" dirty="0">
              <a:latin typeface="Roboto"/>
            </a:endParaRPr>
          </a:p>
          <a:p>
            <a:r>
              <a:rPr lang="en-GB" sz="1400" b="1" dirty="0">
                <a:solidFill>
                  <a:srgbClr val="12915B"/>
                </a:solidFill>
                <a:latin typeface="Heebo"/>
                <a:cs typeface="Heebo"/>
              </a:rPr>
              <a:t>Who will this affect?</a:t>
            </a:r>
          </a:p>
          <a:p>
            <a:r>
              <a:rPr lang="en-US" sz="1400" dirty="0">
                <a:latin typeface="Roboto"/>
              </a:rPr>
              <a:t>If you’re a ward clerk, research nurse or health </a:t>
            </a:r>
            <a:r>
              <a:rPr lang="en-US" sz="1400" dirty="0" smtClean="0">
                <a:latin typeface="Roboto"/>
              </a:rPr>
              <a:t>care assistant </a:t>
            </a:r>
            <a:r>
              <a:rPr lang="en-US" sz="1400" dirty="0">
                <a:latin typeface="Roboto"/>
              </a:rPr>
              <a:t>then this may affect you.</a:t>
            </a:r>
          </a:p>
          <a:p>
            <a:endParaRPr lang="en-GB" sz="1400" b="1" dirty="0">
              <a:latin typeface="Roboto"/>
            </a:endParaRPr>
          </a:p>
          <a:p>
            <a:r>
              <a:rPr lang="en-GB" sz="1400" b="1" dirty="0">
                <a:solidFill>
                  <a:srgbClr val="12915B"/>
                </a:solidFill>
                <a:latin typeface="Heebo"/>
                <a:cs typeface="Heebo"/>
              </a:rPr>
              <a:t>How will it work?</a:t>
            </a:r>
          </a:p>
          <a:p>
            <a:r>
              <a:rPr lang="en-US" sz="1300" dirty="0">
                <a:latin typeface="Roboto"/>
                <a:cs typeface="Arial" panose="020B0604020202020204" pitchFamily="34" charset="0"/>
              </a:rPr>
              <a:t>The process will differ at each </a:t>
            </a:r>
            <a:r>
              <a:rPr lang="en-US" sz="1300" dirty="0" smtClean="0">
                <a:latin typeface="Roboto"/>
                <a:cs typeface="Arial" panose="020B0604020202020204" pitchFamily="34" charset="0"/>
              </a:rPr>
              <a:t>site. Speak </a:t>
            </a:r>
            <a:r>
              <a:rPr lang="en-US" sz="1300" dirty="0">
                <a:latin typeface="Roboto"/>
                <a:cs typeface="Arial" panose="020B0604020202020204" pitchFamily="34" charset="0"/>
              </a:rPr>
              <a:t>to your </a:t>
            </a:r>
            <a:r>
              <a:rPr lang="en-US" sz="1300" dirty="0" smtClean="0">
                <a:latin typeface="Roboto"/>
                <a:cs typeface="Arial" panose="020B0604020202020204" pitchFamily="34" charset="0"/>
              </a:rPr>
              <a:t>line </a:t>
            </a:r>
            <a:r>
              <a:rPr lang="en-GB" sz="1300" dirty="0" smtClean="0">
                <a:latin typeface="Roboto"/>
                <a:cs typeface="Arial" panose="020B0604020202020204" pitchFamily="34" charset="0"/>
              </a:rPr>
              <a:t>manager </a:t>
            </a:r>
            <a:r>
              <a:rPr lang="en-GB" sz="1300" dirty="0">
                <a:latin typeface="Roboto"/>
                <a:cs typeface="Arial" panose="020B0604020202020204" pitchFamily="34" charset="0"/>
              </a:rPr>
              <a:t>for more information</a:t>
            </a:r>
            <a:r>
              <a:rPr lang="en-GB" sz="1300" dirty="0" smtClean="0">
                <a:latin typeface="Roboto"/>
                <a:cs typeface="Arial" panose="020B0604020202020204" pitchFamily="34" charset="0"/>
              </a:rPr>
              <a:t>.</a:t>
            </a:r>
            <a:endParaRPr lang="en-US" sz="1300" b="1" dirty="0">
              <a:latin typeface="Roboto"/>
            </a:endParaRPr>
          </a:p>
          <a:p>
            <a:endParaRPr lang="en-US" sz="1400" b="1" dirty="0">
              <a:solidFill>
                <a:srgbClr val="12915B"/>
              </a:solidFill>
              <a:latin typeface="Heebo"/>
              <a:cs typeface="Heebo"/>
            </a:endParaRPr>
          </a:p>
          <a:p>
            <a:r>
              <a:rPr lang="en-US" sz="1400" b="1" dirty="0">
                <a:solidFill>
                  <a:srgbClr val="12915B"/>
                </a:solidFill>
                <a:latin typeface="Heebo"/>
                <a:cs typeface="Heebo"/>
              </a:rPr>
              <a:t>What will happen with the data?</a:t>
            </a:r>
          </a:p>
          <a:p>
            <a:r>
              <a:rPr lang="en-US" sz="1300" dirty="0">
                <a:latin typeface="Roboto"/>
                <a:cs typeface="Arial" panose="020B0604020202020204" pitchFamily="34" charset="0"/>
              </a:rPr>
              <a:t>We use the anonymous data to target future engagement projects and identify communities that we don’t yet reach.</a:t>
            </a:r>
            <a:endParaRPr lang="en-GB" sz="1300" dirty="0">
              <a:latin typeface="Roboto"/>
              <a:cs typeface="Arial" panose="020B0604020202020204" pitchFamily="34" charset="0"/>
            </a:endParaRPr>
          </a:p>
        </p:txBody>
      </p:sp>
    </p:spTree>
    <p:extLst>
      <p:ext uri="{BB962C8B-B14F-4D97-AF65-F5344CB8AC3E}">
        <p14:creationId xmlns:p14="http://schemas.microsoft.com/office/powerpoint/2010/main" val="4270659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66377436"/>
              </p:ext>
            </p:extLst>
          </p:nvPr>
        </p:nvGraphicFramePr>
        <p:xfrm>
          <a:off x="457200" y="339502"/>
          <a:ext cx="8229600" cy="4254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797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CAL_Slide masters_5.png"/>
          <p:cNvPicPr>
            <a:picLocks noChangeAspect="1"/>
          </p:cNvPicPr>
          <p:nvPr/>
        </p:nvPicPr>
        <p:blipFill rotWithShape="1">
          <a:blip r:embed="rId3" cstate="print">
            <a:extLst>
              <a:ext uri="{28A0092B-C50C-407E-A947-70E740481C1C}">
                <a14:useLocalDpi xmlns:a14="http://schemas.microsoft.com/office/drawing/2010/main" val="0"/>
              </a:ext>
            </a:extLst>
          </a:blip>
          <a:srcRect l="1325" r="-1325"/>
          <a:stretch/>
        </p:blipFill>
        <p:spPr>
          <a:xfrm flipH="1">
            <a:off x="-36512" y="0"/>
            <a:ext cx="9180512" cy="516403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8395" t="509" r="38447" b="2277"/>
          <a:stretch/>
        </p:blipFill>
        <p:spPr>
          <a:xfrm>
            <a:off x="-36512" y="0"/>
            <a:ext cx="4219498" cy="5143499"/>
          </a:xfrm>
          <a:prstGeom prst="rect">
            <a:avLst/>
          </a:prstGeom>
        </p:spPr>
      </p:pic>
      <p:pic>
        <p:nvPicPr>
          <p:cNvPr id="11" name="Picture 10" descr="Vocal_Large anc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66063"/>
            <a:ext cx="1007951" cy="1007951"/>
          </a:xfrm>
          <a:prstGeom prst="rect">
            <a:avLst/>
          </a:prstGeom>
        </p:spPr>
      </p:pic>
      <p:pic>
        <p:nvPicPr>
          <p:cNvPr id="12" name="Picture 11" descr="Vocal_Small anch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528" y="3868054"/>
            <a:ext cx="1440000" cy="1440000"/>
          </a:xfrm>
          <a:prstGeom prst="rect">
            <a:avLst/>
          </a:prstGeom>
        </p:spPr>
      </p:pic>
      <p:sp>
        <p:nvSpPr>
          <p:cNvPr id="2" name="Rectangle 1"/>
          <p:cNvSpPr/>
          <p:nvPr/>
        </p:nvSpPr>
        <p:spPr>
          <a:xfrm>
            <a:off x="4427984" y="423118"/>
            <a:ext cx="4536504" cy="3354765"/>
          </a:xfrm>
          <a:prstGeom prst="rect">
            <a:avLst/>
          </a:prstGeom>
        </p:spPr>
        <p:txBody>
          <a:bodyPr wrap="square">
            <a:spAutoFit/>
          </a:bodyPr>
          <a:lstStyle/>
          <a:p>
            <a:r>
              <a:rPr lang="en-GB" sz="2200" b="1" dirty="0" smtClean="0">
                <a:solidFill>
                  <a:schemeClr val="accent6">
                    <a:lumMod val="75000"/>
                  </a:schemeClr>
                </a:solidFill>
                <a:latin typeface="Heebo"/>
                <a:cs typeface="Heebo"/>
              </a:rPr>
              <a:t>Talking to patients about the form</a:t>
            </a:r>
            <a:endParaRPr lang="en-GB" sz="2200" b="1" dirty="0">
              <a:solidFill>
                <a:schemeClr val="accent6">
                  <a:lumMod val="75000"/>
                </a:schemeClr>
              </a:solidFill>
              <a:latin typeface="Heebo"/>
              <a:cs typeface="Heebo"/>
            </a:endParaRPr>
          </a:p>
          <a:p>
            <a:endParaRPr lang="en-US" sz="1400" dirty="0" smtClean="0">
              <a:latin typeface="Roboto"/>
              <a:cs typeface="Arial" panose="020B0604020202020204" pitchFamily="34" charset="0"/>
            </a:endParaRPr>
          </a:p>
          <a:p>
            <a:pPr marL="342900" indent="-342900">
              <a:buFont typeface="+mj-lt"/>
              <a:buAutoNum type="arabicPeriod"/>
            </a:pPr>
            <a:r>
              <a:rPr lang="en-US" sz="1400" dirty="0" smtClean="0">
                <a:latin typeface="Roboto"/>
                <a:cs typeface="Arial" panose="020B0604020202020204" pitchFamily="34" charset="0"/>
              </a:rPr>
              <a:t>The form is optional. Patients do not have to fill it out.</a:t>
            </a:r>
            <a:br>
              <a:rPr lang="en-US" sz="1400" dirty="0" smtClean="0">
                <a:latin typeface="Roboto"/>
                <a:cs typeface="Arial" panose="020B0604020202020204" pitchFamily="34" charset="0"/>
              </a:rPr>
            </a:br>
            <a:endParaRPr lang="en-US" sz="1400" dirty="0">
              <a:latin typeface="Roboto"/>
              <a:cs typeface="Arial" panose="020B0604020202020204" pitchFamily="34" charset="0"/>
            </a:endParaRPr>
          </a:p>
          <a:p>
            <a:pPr marL="342900" indent="-342900">
              <a:buFont typeface="+mj-lt"/>
              <a:buAutoNum type="arabicPeriod"/>
            </a:pPr>
            <a:r>
              <a:rPr lang="en-US" sz="1400" dirty="0" smtClean="0">
                <a:latin typeface="Roboto"/>
                <a:cs typeface="Arial" panose="020B0604020202020204" pitchFamily="34" charset="0"/>
              </a:rPr>
              <a:t>It may help to reassure them that it is anonymous</a:t>
            </a:r>
            <a:br>
              <a:rPr lang="en-US" sz="1400" dirty="0" smtClean="0">
                <a:latin typeface="Roboto"/>
                <a:cs typeface="Arial" panose="020B0604020202020204" pitchFamily="34" charset="0"/>
              </a:rPr>
            </a:br>
            <a:endParaRPr lang="en-US" sz="1400" dirty="0">
              <a:latin typeface="Roboto"/>
              <a:cs typeface="Arial" panose="020B0604020202020204" pitchFamily="34" charset="0"/>
            </a:endParaRPr>
          </a:p>
          <a:p>
            <a:pPr marL="342900" indent="-342900">
              <a:buFont typeface="+mj-lt"/>
              <a:buAutoNum type="arabicPeriod"/>
            </a:pPr>
            <a:r>
              <a:rPr lang="en-US" sz="1400" dirty="0" smtClean="0">
                <a:latin typeface="Roboto"/>
                <a:cs typeface="Arial" panose="020B0604020202020204" pitchFamily="34" charset="0"/>
              </a:rPr>
              <a:t>Translations are available for those that might need one.</a:t>
            </a:r>
            <a:br>
              <a:rPr lang="en-US" sz="1400" dirty="0" smtClean="0">
                <a:latin typeface="Roboto"/>
                <a:cs typeface="Arial" panose="020B0604020202020204" pitchFamily="34" charset="0"/>
              </a:rPr>
            </a:br>
            <a:endParaRPr lang="en-US" sz="1400" dirty="0" smtClean="0">
              <a:latin typeface="Roboto"/>
              <a:cs typeface="Arial" panose="020B0604020202020204" pitchFamily="34" charset="0"/>
            </a:endParaRPr>
          </a:p>
          <a:p>
            <a:pPr marL="342900" indent="-342900">
              <a:buFont typeface="+mj-lt"/>
              <a:buAutoNum type="arabicPeriod"/>
            </a:pPr>
            <a:r>
              <a:rPr lang="en-US" sz="1400" dirty="0" smtClean="0">
                <a:latin typeface="Roboto"/>
                <a:cs typeface="Arial" panose="020B0604020202020204" pitchFamily="34" charset="0"/>
              </a:rPr>
              <a:t>It’s ok to offer help someone fill out the form but the need to answer the questions themselves. </a:t>
            </a:r>
          </a:p>
          <a:p>
            <a:pPr marL="285750" indent="-285750">
              <a:buFontTx/>
              <a:buChar char="-"/>
            </a:pPr>
            <a:endParaRPr lang="en-US" sz="1400" dirty="0" smtClean="0">
              <a:latin typeface="Roboto"/>
              <a:cs typeface="Arial" panose="020B0604020202020204" pitchFamily="34" charset="0"/>
            </a:endParaRPr>
          </a:p>
        </p:txBody>
      </p:sp>
    </p:spTree>
    <p:extLst>
      <p:ext uri="{BB962C8B-B14F-4D97-AF65-F5344CB8AC3E}">
        <p14:creationId xmlns:p14="http://schemas.microsoft.com/office/powerpoint/2010/main" val="2340910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VOCAL_Slide masters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276"/>
            <a:ext cx="9144000" cy="5143500"/>
          </a:xfrm>
          <a:prstGeom prst="rect">
            <a:avLst/>
          </a:prstGeom>
        </p:spPr>
      </p:pic>
      <p:sp>
        <p:nvSpPr>
          <p:cNvPr id="5" name="TextBox 4"/>
          <p:cNvSpPr txBox="1"/>
          <p:nvPr/>
        </p:nvSpPr>
        <p:spPr>
          <a:xfrm>
            <a:off x="506513" y="300709"/>
            <a:ext cx="5427133" cy="646331"/>
          </a:xfrm>
          <a:prstGeom prst="rect">
            <a:avLst/>
          </a:prstGeom>
          <a:noFill/>
        </p:spPr>
        <p:txBody>
          <a:bodyPr wrap="square" rtlCol="0">
            <a:spAutoFit/>
          </a:bodyPr>
          <a:lstStyle/>
          <a:p>
            <a:r>
              <a:rPr lang="en-US" sz="3600" b="1" dirty="0" smtClean="0">
                <a:solidFill>
                  <a:srgbClr val="E7314C"/>
                </a:solidFill>
                <a:latin typeface="Heebo"/>
                <a:cs typeface="Heebo"/>
              </a:rPr>
              <a:t>Vocal</a:t>
            </a:r>
            <a:endParaRPr lang="en-US" sz="3600" b="1" dirty="0">
              <a:solidFill>
                <a:srgbClr val="E7314C"/>
              </a:solidFill>
              <a:latin typeface="Heebo"/>
              <a:cs typeface="Heebo"/>
            </a:endParaRPr>
          </a:p>
        </p:txBody>
      </p:sp>
      <p:sp>
        <p:nvSpPr>
          <p:cNvPr id="7" name="TextBox 6"/>
          <p:cNvSpPr txBox="1"/>
          <p:nvPr/>
        </p:nvSpPr>
        <p:spPr>
          <a:xfrm>
            <a:off x="207688" y="1203598"/>
            <a:ext cx="4508328" cy="2554545"/>
          </a:xfrm>
          <a:prstGeom prst="rect">
            <a:avLst/>
          </a:prstGeom>
          <a:noFill/>
        </p:spPr>
        <p:txBody>
          <a:bodyPr wrap="square" rtlCol="0">
            <a:spAutoFit/>
          </a:bodyPr>
          <a:lstStyle/>
          <a:p>
            <a:r>
              <a:rPr lang="en-GB" sz="1600" dirty="0" smtClean="0"/>
              <a:t>Leads PPIE </a:t>
            </a:r>
            <a:r>
              <a:rPr lang="en-GB" sz="1600" dirty="0"/>
              <a:t>for the NIHR Manchester BRC and </a:t>
            </a:r>
            <a:r>
              <a:rPr lang="en-GB" sz="1600" dirty="0" smtClean="0"/>
              <a:t>CRF. </a:t>
            </a:r>
          </a:p>
          <a:p>
            <a:endParaRPr lang="en-GB" sz="1600" dirty="0"/>
          </a:p>
          <a:p>
            <a:r>
              <a:rPr lang="en-GB" sz="1600" dirty="0" smtClean="0"/>
              <a:t>We</a:t>
            </a:r>
          </a:p>
          <a:p>
            <a:pPr marL="285750" indent="-285750">
              <a:buFont typeface="Arial" panose="020B0604020202020204" pitchFamily="34" charset="0"/>
              <a:buChar char="•"/>
            </a:pPr>
            <a:r>
              <a:rPr lang="en-GB" sz="1600" dirty="0" smtClean="0"/>
              <a:t>Support staff and facilitate </a:t>
            </a:r>
            <a:r>
              <a:rPr lang="en-GB" sz="1600" dirty="0"/>
              <a:t>PPIE </a:t>
            </a:r>
            <a:endParaRPr lang="en-GB" sz="1600" dirty="0" smtClean="0"/>
          </a:p>
          <a:p>
            <a:pPr marL="285750" indent="-285750">
              <a:buFont typeface="Arial" panose="020B0604020202020204" pitchFamily="34" charset="0"/>
              <a:buChar char="•"/>
            </a:pPr>
            <a:r>
              <a:rPr lang="en-GB" sz="1600" dirty="0" smtClean="0"/>
              <a:t>Run research </a:t>
            </a:r>
            <a:r>
              <a:rPr lang="en-GB" sz="1600" dirty="0"/>
              <a:t>user groups and advisory groups </a:t>
            </a:r>
            <a:br>
              <a:rPr lang="en-GB" sz="1600" dirty="0"/>
            </a:br>
            <a:r>
              <a:rPr lang="en-GB" sz="1600" dirty="0" smtClean="0"/>
              <a:t>to </a:t>
            </a:r>
            <a:r>
              <a:rPr lang="en-GB" sz="1600" dirty="0"/>
              <a:t>support </a:t>
            </a:r>
            <a:r>
              <a:rPr lang="en-GB" sz="1600" dirty="0" smtClean="0"/>
              <a:t>inclusive involvement </a:t>
            </a:r>
            <a:r>
              <a:rPr lang="en-GB" sz="1600" dirty="0"/>
              <a:t>in </a:t>
            </a:r>
            <a:r>
              <a:rPr lang="en-GB" sz="1600" dirty="0" smtClean="0"/>
              <a:t>research</a:t>
            </a:r>
          </a:p>
          <a:p>
            <a:pPr marL="285750" indent="-285750">
              <a:buFont typeface="Arial" panose="020B0604020202020204" pitchFamily="34" charset="0"/>
              <a:buChar char="•"/>
            </a:pPr>
            <a:r>
              <a:rPr lang="en-GB" sz="1600" dirty="0" smtClean="0"/>
              <a:t>Develop </a:t>
            </a:r>
            <a:r>
              <a:rPr lang="en-GB" sz="1600" dirty="0"/>
              <a:t>large scale public engagement projects to inform and engage people with </a:t>
            </a:r>
            <a:r>
              <a:rPr lang="en-GB" sz="1600" dirty="0" smtClean="0"/>
              <a:t>research</a:t>
            </a:r>
          </a:p>
          <a:p>
            <a:pPr marL="285750" indent="-285750">
              <a:buFont typeface="Arial" panose="020B0604020202020204" pitchFamily="34" charset="0"/>
              <a:buChar char="•"/>
            </a:pPr>
            <a:r>
              <a:rPr lang="en-GB" sz="1600" dirty="0" smtClean="0"/>
              <a:t>Provide learning </a:t>
            </a:r>
            <a:r>
              <a:rPr lang="en-GB" sz="1600" dirty="0"/>
              <a:t>and development for </a:t>
            </a:r>
            <a:r>
              <a:rPr lang="en-GB" sz="1600" dirty="0" smtClean="0"/>
              <a:t>PPIE</a:t>
            </a:r>
          </a:p>
          <a:p>
            <a:pPr marL="285750" indent="-285750">
              <a:buFont typeface="Arial" panose="020B0604020202020204" pitchFamily="34" charset="0"/>
              <a:buChar char="•"/>
            </a:pPr>
            <a:r>
              <a:rPr lang="en-GB" sz="1600" dirty="0" smtClean="0"/>
              <a:t>One </a:t>
            </a:r>
            <a:r>
              <a:rPr lang="en-GB" sz="1600" dirty="0"/>
              <a:t>to one mentoring and support for PPIE</a:t>
            </a:r>
            <a:endParaRPr lang="en-GB" sz="1600" dirty="0">
              <a:solidFill>
                <a:srgbClr val="4F81BD">
                  <a:lumMod val="50000"/>
                </a:srgbClr>
              </a:solidFill>
              <a:cs typeface="Arial" panose="020B0604020202020204" pitchFamily="34" charset="0"/>
            </a:endParaRPr>
          </a:p>
        </p:txBody>
      </p:sp>
      <p:pic>
        <p:nvPicPr>
          <p:cNvPr id="11" name="Picture 10" descr="_JIL7678.jpg"/>
          <p:cNvPicPr>
            <a:picLocks noChangeAspect="1"/>
          </p:cNvPicPr>
          <p:nvPr/>
        </p:nvPicPr>
        <p:blipFill rotWithShape="1">
          <a:blip r:embed="rId4" cstate="print">
            <a:extLst>
              <a:ext uri="{28A0092B-C50C-407E-A947-70E740481C1C}">
                <a14:useLocalDpi xmlns:a14="http://schemas.microsoft.com/office/drawing/2010/main" val="0"/>
              </a:ext>
            </a:extLst>
          </a:blip>
          <a:srcRect l="36322" r="15224" b="18167"/>
          <a:stretch/>
        </p:blipFill>
        <p:spPr>
          <a:xfrm>
            <a:off x="4860032" y="0"/>
            <a:ext cx="4568947" cy="5143500"/>
          </a:xfrm>
          <a:prstGeom prst="rect">
            <a:avLst/>
          </a:prstGeom>
        </p:spPr>
      </p:pic>
      <p:pic>
        <p:nvPicPr>
          <p:cNvPr id="18" name="Picture 17" descr="Vocal_Large anc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254351" y="3196575"/>
            <a:ext cx="1440000" cy="1440000"/>
          </a:xfrm>
          <a:prstGeom prst="rect">
            <a:avLst/>
          </a:prstGeom>
        </p:spPr>
      </p:pic>
      <p:pic>
        <p:nvPicPr>
          <p:cNvPr id="19" name="Picture 18" descr="Vocal_Small anch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7467024" y="268581"/>
            <a:ext cx="1440000" cy="1440000"/>
          </a:xfrm>
          <a:prstGeom prst="rect">
            <a:avLst/>
          </a:prstGeom>
        </p:spPr>
      </p:pic>
    </p:spTree>
    <p:extLst>
      <p:ext uri="{BB962C8B-B14F-4D97-AF65-F5344CB8AC3E}">
        <p14:creationId xmlns:p14="http://schemas.microsoft.com/office/powerpoint/2010/main" val="1974299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08" b="15207"/>
          <a:stretch/>
        </p:blipFill>
        <p:spPr bwMode="auto">
          <a:xfrm>
            <a:off x="4355977" y="2080947"/>
            <a:ext cx="4788024" cy="306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VOCAL_Slide masters_5.png"/>
          <p:cNvPicPr>
            <a:picLocks noChangeAspect="1"/>
          </p:cNvPicPr>
          <p:nvPr/>
        </p:nvPicPr>
        <p:blipFill rotWithShape="1">
          <a:blip r:embed="rId4" cstate="print">
            <a:extLst>
              <a:ext uri="{28A0092B-C50C-407E-A947-70E740481C1C}">
                <a14:useLocalDpi xmlns:a14="http://schemas.microsoft.com/office/drawing/2010/main" val="0"/>
              </a:ext>
            </a:extLst>
          </a:blip>
          <a:srcRect l="1325" r="-1325"/>
          <a:stretch/>
        </p:blipFill>
        <p:spPr>
          <a:xfrm flipH="1">
            <a:off x="-180528" y="-81009"/>
            <a:ext cx="9324528" cy="5245047"/>
          </a:xfrm>
          <a:prstGeom prst="rect">
            <a:avLst/>
          </a:prstGeom>
        </p:spPr>
      </p:pic>
      <p:sp>
        <p:nvSpPr>
          <p:cNvPr id="8" name="TextBox 7"/>
          <p:cNvSpPr txBox="1"/>
          <p:nvPr/>
        </p:nvSpPr>
        <p:spPr>
          <a:xfrm>
            <a:off x="506513" y="123478"/>
            <a:ext cx="3561431" cy="3693319"/>
          </a:xfrm>
          <a:prstGeom prst="rect">
            <a:avLst/>
          </a:prstGeom>
          <a:noFill/>
        </p:spPr>
        <p:txBody>
          <a:bodyPr wrap="square" rtlCol="0">
            <a:spAutoFit/>
          </a:bodyPr>
          <a:lstStyle/>
          <a:p>
            <a:endParaRPr lang="en-US" b="1" dirty="0" smtClean="0">
              <a:solidFill>
                <a:srgbClr val="12915B"/>
              </a:solidFill>
              <a:latin typeface="Heebo"/>
              <a:cs typeface="Heebo"/>
            </a:endParaRPr>
          </a:p>
          <a:p>
            <a:pPr marL="342900" indent="-342900">
              <a:buFont typeface="Arial" panose="020B0604020202020204" pitchFamily="34" charset="0"/>
              <a:buChar char="•"/>
            </a:pPr>
            <a:r>
              <a:rPr lang="en-US" b="1" dirty="0" smtClean="0">
                <a:solidFill>
                  <a:srgbClr val="12915B"/>
                </a:solidFill>
                <a:latin typeface="Heebo"/>
                <a:cs typeface="Heebo"/>
              </a:rPr>
              <a:t>Running pilot to ensure processes are sound.</a:t>
            </a:r>
            <a:br>
              <a:rPr lang="en-US" b="1" dirty="0" smtClean="0">
                <a:solidFill>
                  <a:srgbClr val="12915B"/>
                </a:solidFill>
                <a:latin typeface="Heebo"/>
                <a:cs typeface="Heebo"/>
              </a:rPr>
            </a:br>
            <a:endParaRPr lang="en-US" b="1" dirty="0" smtClean="0">
              <a:solidFill>
                <a:srgbClr val="12915B"/>
              </a:solidFill>
              <a:latin typeface="Heebo"/>
              <a:cs typeface="Heebo"/>
            </a:endParaRPr>
          </a:p>
          <a:p>
            <a:pPr marL="342900" indent="-342900">
              <a:buFont typeface="Arial" panose="020B0604020202020204" pitchFamily="34" charset="0"/>
              <a:buChar char="•"/>
            </a:pPr>
            <a:r>
              <a:rPr lang="en-US" b="1" dirty="0" smtClean="0">
                <a:solidFill>
                  <a:srgbClr val="12915B"/>
                </a:solidFill>
                <a:latin typeface="Heebo"/>
                <a:cs typeface="Heebo"/>
              </a:rPr>
              <a:t>Identifying underserved areas and working to raise awareness of health research and the CRF</a:t>
            </a:r>
            <a:br>
              <a:rPr lang="en-US" b="1" dirty="0" smtClean="0">
                <a:solidFill>
                  <a:srgbClr val="12915B"/>
                </a:solidFill>
                <a:latin typeface="Heebo"/>
                <a:cs typeface="Heebo"/>
              </a:rPr>
            </a:br>
            <a:endParaRPr lang="en-US" b="1" dirty="0">
              <a:solidFill>
                <a:srgbClr val="12915B"/>
              </a:solidFill>
              <a:latin typeface="Heebo"/>
              <a:cs typeface="Heebo"/>
            </a:endParaRPr>
          </a:p>
          <a:p>
            <a:pPr marL="342900" indent="-342900">
              <a:buFont typeface="Arial" panose="020B0604020202020204" pitchFamily="34" charset="0"/>
              <a:buChar char="•"/>
            </a:pPr>
            <a:r>
              <a:rPr lang="en-US" b="1" dirty="0" smtClean="0">
                <a:solidFill>
                  <a:srgbClr val="12915B"/>
                </a:solidFill>
                <a:latin typeface="Heebo"/>
                <a:cs typeface="Heebo"/>
              </a:rPr>
              <a:t>Recruiting existing patients and community public contributors to the Inclusive Research Group </a:t>
            </a:r>
            <a:endParaRPr lang="en-US" b="1" dirty="0">
              <a:solidFill>
                <a:srgbClr val="12915B"/>
              </a:solidFill>
              <a:latin typeface="Heebo"/>
              <a:cs typeface="Heebo"/>
            </a:endParaRPr>
          </a:p>
        </p:txBody>
      </p:sp>
    </p:spTree>
    <p:extLst>
      <p:ext uri="{BB962C8B-B14F-4D97-AF65-F5344CB8AC3E}">
        <p14:creationId xmlns:p14="http://schemas.microsoft.com/office/powerpoint/2010/main" val="3368418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cal_End slide-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 y="0"/>
            <a:ext cx="9141968" cy="5143500"/>
          </a:xfrm>
          <a:prstGeom prst="rect">
            <a:avLst/>
          </a:prstGeom>
        </p:spPr>
      </p:pic>
      <p:sp>
        <p:nvSpPr>
          <p:cNvPr id="5" name="TextBox 4"/>
          <p:cNvSpPr txBox="1"/>
          <p:nvPr/>
        </p:nvSpPr>
        <p:spPr>
          <a:xfrm>
            <a:off x="230302" y="462980"/>
            <a:ext cx="5427133" cy="863314"/>
          </a:xfrm>
          <a:prstGeom prst="rect">
            <a:avLst/>
          </a:prstGeom>
          <a:noFill/>
        </p:spPr>
        <p:txBody>
          <a:bodyPr wrap="square" rtlCol="0">
            <a:spAutoFit/>
          </a:bodyPr>
          <a:lstStyle/>
          <a:p>
            <a:r>
              <a:rPr lang="en-US" sz="4500" b="1" dirty="0" smtClean="0">
                <a:solidFill>
                  <a:schemeClr val="bg1"/>
                </a:solidFill>
                <a:latin typeface="Heebo"/>
                <a:cs typeface="Heebo"/>
              </a:rPr>
              <a:t>Thank you</a:t>
            </a:r>
            <a:endParaRPr lang="en-US" sz="4500" b="1" dirty="0">
              <a:solidFill>
                <a:schemeClr val="bg1"/>
              </a:solidFill>
              <a:latin typeface="Heebo"/>
              <a:cs typeface="Heebo"/>
            </a:endParaRPr>
          </a:p>
        </p:txBody>
      </p:sp>
      <p:sp>
        <p:nvSpPr>
          <p:cNvPr id="6" name="TextBox 5"/>
          <p:cNvSpPr txBox="1"/>
          <p:nvPr/>
        </p:nvSpPr>
        <p:spPr>
          <a:xfrm>
            <a:off x="230302" y="1717349"/>
            <a:ext cx="3981658" cy="553998"/>
          </a:xfrm>
          <a:prstGeom prst="rect">
            <a:avLst/>
          </a:prstGeom>
          <a:noFill/>
        </p:spPr>
        <p:txBody>
          <a:bodyPr wrap="square" rtlCol="0">
            <a:spAutoFit/>
          </a:bodyPr>
          <a:lstStyle/>
          <a:p>
            <a:r>
              <a:rPr lang="en-US" sz="1500" b="1" dirty="0" smtClean="0">
                <a:solidFill>
                  <a:schemeClr val="bg1"/>
                </a:solidFill>
                <a:latin typeface="Heebo"/>
                <a:cs typeface="Heebo"/>
              </a:rPr>
              <a:t>Hannah Turner-Uaandja, Project Manager</a:t>
            </a:r>
            <a:r>
              <a:rPr lang="en-US" sz="1500" dirty="0">
                <a:solidFill>
                  <a:schemeClr val="bg1"/>
                </a:solidFill>
                <a:latin typeface="Heebo"/>
                <a:cs typeface="Heebo"/>
              </a:rPr>
              <a:t/>
            </a:r>
            <a:br>
              <a:rPr lang="en-US" sz="1500" dirty="0">
                <a:solidFill>
                  <a:schemeClr val="bg1"/>
                </a:solidFill>
                <a:latin typeface="Heebo"/>
                <a:cs typeface="Heebo"/>
              </a:rPr>
            </a:br>
            <a:r>
              <a:rPr lang="en-US" sz="1500" dirty="0" smtClean="0">
                <a:solidFill>
                  <a:schemeClr val="bg1"/>
                </a:solidFill>
                <a:latin typeface="Heebo"/>
                <a:cs typeface="Heebo"/>
              </a:rPr>
              <a:t>Hannah.Turner-Uaandja@mft.nhs.uk</a:t>
            </a:r>
            <a:endParaRPr lang="en-US" sz="1500" dirty="0">
              <a:solidFill>
                <a:schemeClr val="bg1"/>
              </a:solidFill>
              <a:latin typeface="Heebo"/>
              <a:cs typeface="Heebo"/>
            </a:endParaRPr>
          </a:p>
        </p:txBody>
      </p:sp>
      <p:pic>
        <p:nvPicPr>
          <p:cNvPr id="7" name="Picture 6" descr="VOCAL_Partner logo lockup_NIHR_Wellcome_WO-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675" y="713793"/>
            <a:ext cx="2655302" cy="472494"/>
          </a:xfrm>
          <a:prstGeom prst="rect">
            <a:avLst/>
          </a:prstGeom>
        </p:spPr>
      </p:pic>
    </p:spTree>
    <p:extLst>
      <p:ext uri="{BB962C8B-B14F-4D97-AF65-F5344CB8AC3E}">
        <p14:creationId xmlns:p14="http://schemas.microsoft.com/office/powerpoint/2010/main" val="32920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222103" y="1047757"/>
            <a:ext cx="4188270" cy="1015663"/>
          </a:xfrm>
          <a:prstGeom prst="rect">
            <a:avLst/>
          </a:prstGeom>
          <a:noFill/>
        </p:spPr>
        <p:txBody>
          <a:bodyPr wrap="square" rtlCol="0">
            <a:spAutoFit/>
          </a:bodyPr>
          <a:lstStyle/>
          <a:p>
            <a:pPr marL="342900" indent="-342900">
              <a:buFont typeface="Arial"/>
              <a:buChar char="•"/>
            </a:pPr>
            <a:r>
              <a:rPr lang="en-US" b="1" dirty="0">
                <a:solidFill>
                  <a:srgbClr val="12915B"/>
                </a:solidFill>
                <a:latin typeface="Heebo"/>
                <a:cs typeface="Heebo"/>
              </a:rPr>
              <a:t>Inclusive Opportunities</a:t>
            </a:r>
            <a:r>
              <a:rPr lang="en-US" sz="2000" dirty="0" smtClean="0">
                <a:solidFill>
                  <a:srgbClr val="12915B"/>
                </a:solidFill>
                <a:latin typeface="Roboto"/>
                <a:cs typeface="Roboto"/>
              </a:rPr>
              <a:t/>
            </a:r>
            <a:br>
              <a:rPr lang="en-US" sz="2000" dirty="0" smtClean="0">
                <a:solidFill>
                  <a:srgbClr val="12915B"/>
                </a:solidFill>
                <a:latin typeface="Roboto"/>
                <a:cs typeface="Roboto"/>
              </a:rPr>
            </a:br>
            <a:r>
              <a:rPr lang="en-GB" sz="1400" dirty="0">
                <a:latin typeface="Lato"/>
                <a:cs typeface="Roboto"/>
              </a:rPr>
              <a:t>We are </a:t>
            </a:r>
            <a:r>
              <a:rPr lang="en-GB" sz="1400" dirty="0" smtClean="0">
                <a:latin typeface="Lato"/>
                <a:cs typeface="Roboto"/>
              </a:rPr>
              <a:t>working with staff </a:t>
            </a:r>
            <a:r>
              <a:rPr lang="en-GB" sz="1400" dirty="0">
                <a:latin typeface="Lato"/>
                <a:cs typeface="Roboto"/>
              </a:rPr>
              <a:t>to ensure our public involvement work </a:t>
            </a:r>
            <a:r>
              <a:rPr lang="en-GB" sz="1400" dirty="0" smtClean="0">
                <a:latin typeface="Lato"/>
                <a:cs typeface="Roboto"/>
              </a:rPr>
              <a:t>targets underserved communities</a:t>
            </a:r>
            <a:endParaRPr lang="en-US" sz="1400" dirty="0">
              <a:latin typeface="Lato"/>
              <a:cs typeface="Roboto"/>
            </a:endParaRPr>
          </a:p>
        </p:txBody>
      </p:sp>
      <p:sp>
        <p:nvSpPr>
          <p:cNvPr id="7" name="TextBox 6"/>
          <p:cNvSpPr txBox="1"/>
          <p:nvPr/>
        </p:nvSpPr>
        <p:spPr>
          <a:xfrm>
            <a:off x="207688" y="2417281"/>
            <a:ext cx="4188270" cy="800219"/>
          </a:xfrm>
          <a:prstGeom prst="rect">
            <a:avLst/>
          </a:prstGeom>
          <a:noFill/>
        </p:spPr>
        <p:txBody>
          <a:bodyPr wrap="square" rtlCol="0">
            <a:spAutoFit/>
          </a:bodyPr>
          <a:lstStyle/>
          <a:p>
            <a:pPr marL="342900" indent="-342900">
              <a:buFont typeface="Arial"/>
              <a:buChar char="•"/>
            </a:pPr>
            <a:r>
              <a:rPr lang="en-US" b="1" dirty="0">
                <a:solidFill>
                  <a:srgbClr val="12915B"/>
                </a:solidFill>
                <a:latin typeface="Heebo"/>
                <a:cs typeface="Heebo"/>
              </a:rPr>
              <a:t>Working Together</a:t>
            </a:r>
            <a:r>
              <a:rPr lang="en-US" sz="2000" dirty="0" smtClean="0">
                <a:solidFill>
                  <a:srgbClr val="12915B"/>
                </a:solidFill>
                <a:latin typeface="Heebo"/>
                <a:cs typeface="Heebo"/>
              </a:rPr>
              <a:t/>
            </a:r>
            <a:br>
              <a:rPr lang="en-US" sz="2000" dirty="0" smtClean="0">
                <a:solidFill>
                  <a:srgbClr val="12915B"/>
                </a:solidFill>
                <a:latin typeface="Heebo"/>
                <a:cs typeface="Heebo"/>
              </a:rPr>
            </a:br>
            <a:r>
              <a:rPr lang="en-US" sz="1400" dirty="0">
                <a:latin typeface="Lato"/>
                <a:cs typeface="Roboto"/>
              </a:rPr>
              <a:t>Staff and patients work together on PPIE </a:t>
            </a:r>
            <a:r>
              <a:rPr lang="en-US" sz="1400" dirty="0" smtClean="0">
                <a:latin typeface="Lato"/>
                <a:cs typeface="Roboto"/>
              </a:rPr>
              <a:t>projects at the CRF and through  </a:t>
            </a:r>
            <a:endParaRPr lang="en-US" sz="1400" dirty="0">
              <a:latin typeface="Lato"/>
              <a:cs typeface="Roboto"/>
            </a:endParaRPr>
          </a:p>
        </p:txBody>
      </p:sp>
      <p:sp>
        <p:nvSpPr>
          <p:cNvPr id="8" name="TextBox 7"/>
          <p:cNvSpPr txBox="1"/>
          <p:nvPr/>
        </p:nvSpPr>
        <p:spPr>
          <a:xfrm>
            <a:off x="506513" y="438512"/>
            <a:ext cx="8025927" cy="477054"/>
          </a:xfrm>
          <a:prstGeom prst="rect">
            <a:avLst/>
          </a:prstGeom>
          <a:noFill/>
        </p:spPr>
        <p:txBody>
          <a:bodyPr wrap="square" rtlCol="0">
            <a:spAutoFit/>
          </a:bodyPr>
          <a:lstStyle/>
          <a:p>
            <a:r>
              <a:rPr lang="en-US" sz="2500" b="1" dirty="0" smtClean="0">
                <a:solidFill>
                  <a:srgbClr val="12915B"/>
                </a:solidFill>
                <a:latin typeface="Heebo"/>
                <a:cs typeface="Heebo"/>
              </a:rPr>
              <a:t>NIHR Public Involvement Standards at the CRF </a:t>
            </a:r>
            <a:endParaRPr lang="en-US" sz="2500" b="1" dirty="0">
              <a:solidFill>
                <a:srgbClr val="12915B"/>
              </a:solidFill>
              <a:latin typeface="Heebo"/>
              <a:cs typeface="Heebo"/>
            </a:endParaRPr>
          </a:p>
        </p:txBody>
      </p:sp>
      <p:sp>
        <p:nvSpPr>
          <p:cNvPr id="11" name="TextBox 10"/>
          <p:cNvSpPr txBox="1"/>
          <p:nvPr/>
        </p:nvSpPr>
        <p:spPr>
          <a:xfrm>
            <a:off x="4427984" y="1047757"/>
            <a:ext cx="4188270" cy="1015663"/>
          </a:xfrm>
          <a:prstGeom prst="rect">
            <a:avLst/>
          </a:prstGeom>
          <a:noFill/>
        </p:spPr>
        <p:txBody>
          <a:bodyPr wrap="square" rtlCol="0">
            <a:spAutoFit/>
          </a:bodyPr>
          <a:lstStyle/>
          <a:p>
            <a:pPr marL="342900" indent="-342900">
              <a:buFont typeface="Arial"/>
              <a:buChar char="•"/>
            </a:pPr>
            <a:r>
              <a:rPr lang="en-US" b="1" dirty="0" smtClean="0">
                <a:solidFill>
                  <a:srgbClr val="12915B"/>
                </a:solidFill>
                <a:latin typeface="Heebo"/>
                <a:cs typeface="Heebo"/>
              </a:rPr>
              <a:t>Support &amp; Learning</a:t>
            </a:r>
            <a:r>
              <a:rPr lang="en-US" sz="2000" dirty="0" smtClean="0">
                <a:solidFill>
                  <a:srgbClr val="12915B"/>
                </a:solidFill>
                <a:latin typeface="Roboto"/>
                <a:cs typeface="Roboto"/>
              </a:rPr>
              <a:t/>
            </a:r>
            <a:br>
              <a:rPr lang="en-US" sz="2000" dirty="0" smtClean="0">
                <a:solidFill>
                  <a:srgbClr val="12915B"/>
                </a:solidFill>
                <a:latin typeface="Roboto"/>
                <a:cs typeface="Roboto"/>
              </a:rPr>
            </a:br>
            <a:r>
              <a:rPr lang="en-GB" sz="1400" dirty="0" smtClean="0">
                <a:latin typeface="Lato"/>
                <a:cs typeface="Roboto"/>
              </a:rPr>
              <a:t>We use plain language for two way, targeted communications and intend to review patient information developed through the CRF</a:t>
            </a:r>
            <a:r>
              <a:rPr lang="en-GB" sz="1400" dirty="0" smtClean="0">
                <a:latin typeface="Roboto"/>
                <a:cs typeface="Roboto"/>
              </a:rPr>
              <a:t>. </a:t>
            </a:r>
            <a:endParaRPr lang="en-US" sz="1400" dirty="0" smtClean="0">
              <a:solidFill>
                <a:srgbClr val="3E3C4D"/>
              </a:solidFill>
              <a:latin typeface="Roboto"/>
              <a:cs typeface="Roboto"/>
            </a:endParaRPr>
          </a:p>
        </p:txBody>
      </p:sp>
      <p:sp>
        <p:nvSpPr>
          <p:cNvPr id="13" name="TextBox 12"/>
          <p:cNvSpPr txBox="1"/>
          <p:nvPr/>
        </p:nvSpPr>
        <p:spPr>
          <a:xfrm>
            <a:off x="4427984" y="2355726"/>
            <a:ext cx="4188270" cy="1046440"/>
          </a:xfrm>
          <a:prstGeom prst="rect">
            <a:avLst/>
          </a:prstGeom>
          <a:noFill/>
        </p:spPr>
        <p:txBody>
          <a:bodyPr wrap="square" rtlCol="0">
            <a:spAutoFit/>
          </a:bodyPr>
          <a:lstStyle/>
          <a:p>
            <a:pPr marL="342900" indent="-342900">
              <a:buFont typeface="Arial"/>
              <a:buChar char="•"/>
            </a:pPr>
            <a:r>
              <a:rPr lang="en-US" b="1" dirty="0">
                <a:solidFill>
                  <a:srgbClr val="12915B"/>
                </a:solidFill>
                <a:latin typeface="Heebo"/>
                <a:cs typeface="Heebo"/>
              </a:rPr>
              <a:t>Impact</a:t>
            </a:r>
            <a:r>
              <a:rPr lang="en-US" sz="2000" dirty="0" smtClean="0">
                <a:solidFill>
                  <a:srgbClr val="3E3C4D"/>
                </a:solidFill>
                <a:latin typeface="Heebo"/>
                <a:cs typeface="Heebo"/>
              </a:rPr>
              <a:t/>
            </a:r>
            <a:br>
              <a:rPr lang="en-US" sz="2000" dirty="0" smtClean="0">
                <a:solidFill>
                  <a:srgbClr val="3E3C4D"/>
                </a:solidFill>
                <a:latin typeface="Heebo"/>
                <a:cs typeface="Heebo"/>
              </a:rPr>
            </a:br>
            <a:r>
              <a:rPr lang="en-GB" sz="1400" dirty="0" smtClean="0">
                <a:latin typeface="Lato"/>
                <a:cs typeface="Roboto"/>
              </a:rPr>
              <a:t>We record the work we deliver and the impact it has on research. We use this information to build best practice</a:t>
            </a:r>
            <a:r>
              <a:rPr lang="en-GB" sz="1600" dirty="0" smtClean="0">
                <a:latin typeface="Lato"/>
                <a:cs typeface="Roboto"/>
              </a:rPr>
              <a:t>.</a:t>
            </a:r>
            <a:endParaRPr lang="en-US" sz="1600" dirty="0" smtClean="0">
              <a:solidFill>
                <a:srgbClr val="3E3C4D"/>
              </a:solidFill>
              <a:latin typeface="Lato"/>
              <a:cs typeface="Roboto"/>
            </a:endParaRPr>
          </a:p>
        </p:txBody>
      </p:sp>
      <p:sp>
        <p:nvSpPr>
          <p:cNvPr id="14" name="TextBox 13"/>
          <p:cNvSpPr txBox="1"/>
          <p:nvPr/>
        </p:nvSpPr>
        <p:spPr>
          <a:xfrm>
            <a:off x="4427984" y="3582888"/>
            <a:ext cx="4188270" cy="101566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12915B"/>
                </a:solidFill>
                <a:latin typeface="Heebo"/>
                <a:cs typeface="Heebo"/>
              </a:rPr>
              <a:t>Governance</a:t>
            </a:r>
            <a:r>
              <a:rPr lang="en-US" sz="2000" dirty="0" smtClean="0">
                <a:solidFill>
                  <a:srgbClr val="12915B"/>
                </a:solidFill>
                <a:latin typeface="Heebo"/>
                <a:cs typeface="Heebo"/>
              </a:rPr>
              <a:t/>
            </a:r>
            <a:br>
              <a:rPr lang="en-US" sz="2000" dirty="0" smtClean="0">
                <a:solidFill>
                  <a:srgbClr val="12915B"/>
                </a:solidFill>
                <a:latin typeface="Heebo"/>
                <a:cs typeface="Heebo"/>
              </a:rPr>
            </a:br>
            <a:r>
              <a:rPr lang="en-US" sz="1400" dirty="0">
                <a:latin typeface="Lato"/>
                <a:cs typeface="Roboto"/>
              </a:rPr>
              <a:t>A member of the public sits on our governance and leadership board so that our decisions promote and protect the public </a:t>
            </a:r>
            <a:r>
              <a:rPr lang="en-US" sz="1400" dirty="0" smtClean="0">
                <a:latin typeface="Lato"/>
                <a:cs typeface="Roboto"/>
              </a:rPr>
              <a:t>interest. </a:t>
            </a:r>
            <a:endParaRPr lang="en-US" sz="1400" dirty="0">
              <a:latin typeface="Lato"/>
              <a:cs typeface="Roboto"/>
            </a:endParaRPr>
          </a:p>
        </p:txBody>
      </p:sp>
      <p:sp>
        <p:nvSpPr>
          <p:cNvPr id="3" name="Rectangle 2"/>
          <p:cNvSpPr/>
          <p:nvPr/>
        </p:nvSpPr>
        <p:spPr>
          <a:xfrm>
            <a:off x="207688" y="3721387"/>
            <a:ext cx="4572000" cy="800219"/>
          </a:xfrm>
          <a:prstGeom prst="rect">
            <a:avLst/>
          </a:prstGeom>
        </p:spPr>
        <p:txBody>
          <a:bodyPr>
            <a:spAutoFit/>
          </a:bodyPr>
          <a:lstStyle/>
          <a:p>
            <a:pPr marL="342900" indent="-342900">
              <a:buFont typeface="Arial"/>
              <a:buChar char="•"/>
            </a:pPr>
            <a:r>
              <a:rPr lang="en-US" b="1" dirty="0">
                <a:solidFill>
                  <a:srgbClr val="12915B"/>
                </a:solidFill>
                <a:latin typeface="Heebo"/>
                <a:cs typeface="Heebo"/>
              </a:rPr>
              <a:t>Support &amp; Learning </a:t>
            </a:r>
            <a:br>
              <a:rPr lang="en-US" b="1" dirty="0">
                <a:solidFill>
                  <a:srgbClr val="12915B"/>
                </a:solidFill>
                <a:latin typeface="Heebo"/>
                <a:cs typeface="Heebo"/>
              </a:rPr>
            </a:br>
            <a:r>
              <a:rPr lang="en-US" sz="1400" dirty="0">
                <a:latin typeface="Lato"/>
                <a:cs typeface="Roboto"/>
              </a:rPr>
              <a:t>We offer and promote learning that builds </a:t>
            </a:r>
            <a:r>
              <a:rPr lang="en-US" sz="1400" dirty="0" smtClean="0">
                <a:latin typeface="Lato"/>
                <a:cs typeface="Roboto"/>
              </a:rPr>
              <a:t>confidence and </a:t>
            </a:r>
            <a:r>
              <a:rPr lang="en-US" sz="1400" dirty="0">
                <a:latin typeface="Lato"/>
                <a:cs typeface="Roboto"/>
              </a:rPr>
              <a:t>skills for public involvement. </a:t>
            </a:r>
            <a:endParaRPr lang="en-GB" sz="1400" dirty="0">
              <a:latin typeface="Lato"/>
              <a:cs typeface="Roboto"/>
            </a:endParaRPr>
          </a:p>
        </p:txBody>
      </p:sp>
    </p:spTree>
    <p:extLst>
      <p:ext uri="{BB962C8B-B14F-4D97-AF65-F5344CB8AC3E}">
        <p14:creationId xmlns:p14="http://schemas.microsoft.com/office/powerpoint/2010/main" val="309412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5" y="0"/>
            <a:ext cx="9144000" cy="5143500"/>
          </a:xfrm>
          <a:prstGeom prst="rect">
            <a:avLst/>
          </a:prstGeom>
        </p:spPr>
      </p:pic>
      <p:sp>
        <p:nvSpPr>
          <p:cNvPr id="5" name="TextBox 4"/>
          <p:cNvSpPr txBox="1"/>
          <p:nvPr/>
        </p:nvSpPr>
        <p:spPr>
          <a:xfrm>
            <a:off x="611560" y="1047757"/>
            <a:ext cx="8004693" cy="984885"/>
          </a:xfrm>
          <a:prstGeom prst="rect">
            <a:avLst/>
          </a:prstGeom>
          <a:noFill/>
        </p:spPr>
        <p:txBody>
          <a:bodyPr wrap="square" rtlCol="0">
            <a:spAutoFit/>
          </a:bodyPr>
          <a:lstStyle/>
          <a:p>
            <a:r>
              <a:rPr lang="en-GB" sz="1600" b="1" dirty="0">
                <a:solidFill>
                  <a:schemeClr val="accent6">
                    <a:lumMod val="75000"/>
                  </a:schemeClr>
                </a:solidFill>
              </a:rPr>
              <a:t>What are Health Inequalities? Public Health Scotland</a:t>
            </a:r>
            <a:endParaRPr lang="en-GB" sz="1600" dirty="0">
              <a:solidFill>
                <a:schemeClr val="accent6">
                  <a:lumMod val="75000"/>
                </a:schemeClr>
              </a:solidFill>
            </a:endParaRPr>
          </a:p>
          <a:p>
            <a:r>
              <a:rPr lang="en-GB" sz="1400" dirty="0"/>
              <a:t>This is Scotland focused but I think it’s the most useful page I’ve found so far. I’m hoping to produce a similar page for the briefing. We have similar disparities in life expectancy across Greater Manchester.</a:t>
            </a:r>
          </a:p>
          <a:p>
            <a:r>
              <a:rPr lang="en-GB" sz="1400" u="sng" dirty="0">
                <a:hlinkClick r:id="rId4"/>
              </a:rPr>
              <a:t>http://www.healthscotland.scot/health-inequalities/what-are-health-inequalities</a:t>
            </a:r>
            <a:endParaRPr lang="en-US" sz="1400" dirty="0">
              <a:latin typeface="Lato"/>
              <a:cs typeface="Roboto"/>
            </a:endParaRPr>
          </a:p>
        </p:txBody>
      </p:sp>
      <p:sp>
        <p:nvSpPr>
          <p:cNvPr id="8" name="TextBox 7"/>
          <p:cNvSpPr txBox="1"/>
          <p:nvPr/>
        </p:nvSpPr>
        <p:spPr>
          <a:xfrm>
            <a:off x="506513" y="438512"/>
            <a:ext cx="8025927" cy="477054"/>
          </a:xfrm>
          <a:prstGeom prst="rect">
            <a:avLst/>
          </a:prstGeom>
          <a:noFill/>
        </p:spPr>
        <p:txBody>
          <a:bodyPr wrap="square" rtlCol="0">
            <a:spAutoFit/>
          </a:bodyPr>
          <a:lstStyle/>
          <a:p>
            <a:r>
              <a:rPr lang="en-US" sz="2500" b="1" dirty="0" smtClean="0">
                <a:solidFill>
                  <a:srgbClr val="12915B"/>
                </a:solidFill>
                <a:latin typeface="Heebo"/>
                <a:cs typeface="Heebo"/>
              </a:rPr>
              <a:t>Further Reading</a:t>
            </a:r>
            <a:endParaRPr lang="en-US" sz="2500" b="1" dirty="0">
              <a:solidFill>
                <a:srgbClr val="12915B"/>
              </a:solidFill>
              <a:latin typeface="Heebo"/>
              <a:cs typeface="Heebo"/>
            </a:endParaRPr>
          </a:p>
        </p:txBody>
      </p:sp>
      <p:sp>
        <p:nvSpPr>
          <p:cNvPr id="10" name="TextBox 9"/>
          <p:cNvSpPr txBox="1"/>
          <p:nvPr/>
        </p:nvSpPr>
        <p:spPr>
          <a:xfrm>
            <a:off x="611560" y="2211710"/>
            <a:ext cx="8004692" cy="1200329"/>
          </a:xfrm>
          <a:prstGeom prst="rect">
            <a:avLst/>
          </a:prstGeom>
          <a:noFill/>
        </p:spPr>
        <p:txBody>
          <a:bodyPr wrap="square" rtlCol="0">
            <a:spAutoFit/>
          </a:bodyPr>
          <a:lstStyle/>
          <a:p>
            <a:r>
              <a:rPr lang="en-GB" sz="1600" b="1" dirty="0">
                <a:solidFill>
                  <a:schemeClr val="accent6">
                    <a:lumMod val="75000"/>
                  </a:schemeClr>
                </a:solidFill>
              </a:rPr>
              <a:t>Chapter 5: Inequalities in health, Health Profile for England: 2018 </a:t>
            </a:r>
          </a:p>
          <a:p>
            <a:r>
              <a:rPr lang="en-GB" sz="1400" dirty="0"/>
              <a:t>Health inequalities are avoidable and unfair differences in health status between groups of people or communities. In 2014 to 2016, the level of inequality, or gap, in life expectancy between the most and least deprived areas of England was 9.3 years for males and 7.3 years for females</a:t>
            </a:r>
            <a:r>
              <a:rPr lang="en-GB" sz="1400" dirty="0" smtClean="0"/>
              <a:t>.</a:t>
            </a:r>
          </a:p>
          <a:p>
            <a:r>
              <a:rPr lang="en-US" sz="1400" dirty="0" smtClean="0">
                <a:hlinkClick r:id="rId5"/>
              </a:rPr>
              <a:t>Public Health: Inequalities in Health link</a:t>
            </a:r>
            <a:r>
              <a:rPr lang="en-US" sz="1400" dirty="0" smtClean="0"/>
              <a:t> </a:t>
            </a:r>
            <a:r>
              <a:rPr lang="en-US" sz="1400" i="1" dirty="0" smtClean="0"/>
              <a:t>(can also be found in notes)</a:t>
            </a:r>
            <a:endParaRPr lang="en-GB" sz="1400" i="1" dirty="0"/>
          </a:p>
        </p:txBody>
      </p:sp>
      <p:sp>
        <p:nvSpPr>
          <p:cNvPr id="12" name="TextBox 11"/>
          <p:cNvSpPr txBox="1"/>
          <p:nvPr/>
        </p:nvSpPr>
        <p:spPr>
          <a:xfrm>
            <a:off x="611560" y="3564439"/>
            <a:ext cx="8064896" cy="1015663"/>
          </a:xfrm>
          <a:prstGeom prst="rect">
            <a:avLst/>
          </a:prstGeom>
          <a:noFill/>
        </p:spPr>
        <p:txBody>
          <a:bodyPr wrap="square" rtlCol="0">
            <a:spAutoFit/>
          </a:bodyPr>
          <a:lstStyle/>
          <a:p>
            <a:r>
              <a:rPr lang="en-GB" sz="1600" b="1" dirty="0">
                <a:solidFill>
                  <a:schemeClr val="accent6">
                    <a:lumMod val="75000"/>
                  </a:schemeClr>
                </a:solidFill>
              </a:rPr>
              <a:t>The forgotten, the ignored and the under-served – trials cannot continue to fail large parts of society</a:t>
            </a:r>
          </a:p>
          <a:p>
            <a:r>
              <a:rPr lang="en-GB" sz="1400" dirty="0"/>
              <a:t>Prof Shaun </a:t>
            </a:r>
            <a:r>
              <a:rPr lang="en-GB" sz="1400" dirty="0" err="1"/>
              <a:t>Treweek</a:t>
            </a:r>
            <a:r>
              <a:rPr lang="en-GB" sz="1400" dirty="0"/>
              <a:t> et al. blog provides a great overview with some really good links should you want to explore a bit. </a:t>
            </a:r>
            <a:r>
              <a:rPr lang="en-GB" sz="1400" dirty="0" smtClean="0"/>
              <a:t> </a:t>
            </a:r>
            <a:r>
              <a:rPr lang="en-GB" sz="1400" dirty="0" smtClean="0">
                <a:hlinkClick r:id="rId6"/>
              </a:rPr>
              <a:t>Blog link</a:t>
            </a:r>
            <a:r>
              <a:rPr lang="en-GB" sz="1400" dirty="0" smtClean="0"/>
              <a:t> </a:t>
            </a:r>
            <a:r>
              <a:rPr lang="en-GB" sz="1400" i="1" dirty="0" smtClean="0"/>
              <a:t>(can also be found in notes)</a:t>
            </a:r>
            <a:endParaRPr lang="en-GB" sz="1400" i="1" dirty="0"/>
          </a:p>
        </p:txBody>
      </p:sp>
    </p:spTree>
    <p:extLst>
      <p:ext uri="{BB962C8B-B14F-4D97-AF65-F5344CB8AC3E}">
        <p14:creationId xmlns:p14="http://schemas.microsoft.com/office/powerpoint/2010/main" val="50656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506514" y="225532"/>
            <a:ext cx="5427133" cy="477054"/>
          </a:xfrm>
          <a:prstGeom prst="rect">
            <a:avLst/>
          </a:prstGeom>
          <a:noFill/>
        </p:spPr>
        <p:txBody>
          <a:bodyPr wrap="square" rtlCol="0">
            <a:spAutoFit/>
          </a:bodyPr>
          <a:lstStyle/>
          <a:p>
            <a:r>
              <a:rPr lang="en-US" sz="2500" b="1" dirty="0" smtClean="0">
                <a:solidFill>
                  <a:srgbClr val="12915B"/>
                </a:solidFill>
                <a:latin typeface="Heebo"/>
                <a:cs typeface="Heebo"/>
              </a:rPr>
              <a:t>Returns by site </a:t>
            </a:r>
            <a:endParaRPr lang="en-US" sz="2500" b="1" dirty="0">
              <a:solidFill>
                <a:srgbClr val="12915B"/>
              </a:solidFill>
              <a:latin typeface="Heebo"/>
              <a:cs typeface="Heebo"/>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231327944"/>
              </p:ext>
            </p:extLst>
          </p:nvPr>
        </p:nvGraphicFramePr>
        <p:xfrm>
          <a:off x="611560" y="951570"/>
          <a:ext cx="7992888" cy="2970330"/>
        </p:xfrm>
        <a:graphic>
          <a:graphicData uri="http://schemas.openxmlformats.org/drawingml/2006/table">
            <a:tbl>
              <a:tblPr firstRow="1" firstCol="1" bandRow="1">
                <a:tableStyleId>{5C22544A-7EE6-4342-B048-85BDC9FD1C3A}</a:tableStyleId>
              </a:tblPr>
              <a:tblGrid>
                <a:gridCol w="4183206">
                  <a:extLst>
                    <a:ext uri="{9D8B030D-6E8A-4147-A177-3AD203B41FA5}">
                      <a16:colId xmlns:a16="http://schemas.microsoft.com/office/drawing/2014/main" xmlns="" val="20000"/>
                    </a:ext>
                  </a:extLst>
                </a:gridCol>
                <a:gridCol w="3809682">
                  <a:extLst>
                    <a:ext uri="{9D8B030D-6E8A-4147-A177-3AD203B41FA5}">
                      <a16:colId xmlns:a16="http://schemas.microsoft.com/office/drawing/2014/main" xmlns="" val="20001"/>
                    </a:ext>
                  </a:extLst>
                </a:gridCol>
              </a:tblGrid>
              <a:tr h="402764">
                <a:tc>
                  <a:txBody>
                    <a:bodyPr/>
                    <a:lstStyle/>
                    <a:p>
                      <a:pPr>
                        <a:lnSpc>
                          <a:spcPct val="115000"/>
                        </a:lnSpc>
                        <a:spcAft>
                          <a:spcPts val="0"/>
                        </a:spcAft>
                      </a:pPr>
                      <a:r>
                        <a:rPr lang="en-GB" sz="1400" dirty="0">
                          <a:effectLst/>
                        </a:rPr>
                        <a:t> </a:t>
                      </a:r>
                      <a:endParaRPr lang="en-GB" sz="1400" dirty="0">
                        <a:effectLst/>
                        <a:latin typeface="Calibri"/>
                        <a:ea typeface="Calibri"/>
                        <a:cs typeface="Times New Roman"/>
                      </a:endParaRPr>
                    </a:p>
                  </a:txBody>
                  <a:tcPr marL="42369" marR="42369" marT="0" marB="0"/>
                </a:tc>
                <a:tc>
                  <a:txBody>
                    <a:bodyPr/>
                    <a:lstStyle/>
                    <a:p>
                      <a:pPr>
                        <a:lnSpc>
                          <a:spcPct val="115000"/>
                        </a:lnSpc>
                        <a:spcAft>
                          <a:spcPts val="0"/>
                        </a:spcAft>
                      </a:pPr>
                      <a:r>
                        <a:rPr lang="en-GB" sz="1400" dirty="0">
                          <a:effectLst/>
                          <a:latin typeface="Roboto"/>
                        </a:rPr>
                        <a:t>N=128</a:t>
                      </a:r>
                      <a:endParaRPr lang="en-GB" sz="1400" dirty="0">
                        <a:effectLst/>
                        <a:latin typeface="Roboto"/>
                        <a:ea typeface="Calibri"/>
                        <a:cs typeface="Times New Roman"/>
                      </a:endParaRPr>
                    </a:p>
                  </a:txBody>
                  <a:tcPr marL="42369" marR="42369" marT="0" marB="0"/>
                </a:tc>
                <a:extLst>
                  <a:ext uri="{0D108BD9-81ED-4DB2-BD59-A6C34878D82A}">
                    <a16:rowId xmlns:a16="http://schemas.microsoft.com/office/drawing/2014/main" xmlns="" val="10000"/>
                  </a:ext>
                </a:extLst>
              </a:tr>
              <a:tr h="2567566">
                <a:tc>
                  <a:txBody>
                    <a:bodyPr/>
                    <a:lstStyle/>
                    <a:p>
                      <a:pPr>
                        <a:lnSpc>
                          <a:spcPct val="115000"/>
                        </a:lnSpc>
                        <a:spcAft>
                          <a:spcPts val="0"/>
                        </a:spcAft>
                      </a:pPr>
                      <a:r>
                        <a:rPr lang="en-GB" sz="1400" dirty="0">
                          <a:effectLst/>
                          <a:latin typeface="Roboto"/>
                        </a:rPr>
                        <a:t>Returns by site </a:t>
                      </a:r>
                    </a:p>
                    <a:p>
                      <a:pPr>
                        <a:lnSpc>
                          <a:spcPct val="115000"/>
                        </a:lnSpc>
                        <a:spcAft>
                          <a:spcPts val="0"/>
                        </a:spcAft>
                      </a:pPr>
                      <a:r>
                        <a:rPr lang="en-GB" sz="1400" dirty="0">
                          <a:effectLst/>
                          <a:latin typeface="Roboto"/>
                        </a:rPr>
                        <a:t>MRI</a:t>
                      </a:r>
                    </a:p>
                    <a:p>
                      <a:pPr>
                        <a:lnSpc>
                          <a:spcPct val="115000"/>
                        </a:lnSpc>
                        <a:spcAft>
                          <a:spcPts val="0"/>
                        </a:spcAft>
                      </a:pPr>
                      <a:r>
                        <a:rPr lang="en-GB" sz="1400" dirty="0">
                          <a:effectLst/>
                          <a:latin typeface="Roboto"/>
                        </a:rPr>
                        <a:t>Wythenshawe</a:t>
                      </a:r>
                    </a:p>
                    <a:p>
                      <a:pPr>
                        <a:lnSpc>
                          <a:spcPct val="115000"/>
                        </a:lnSpc>
                        <a:spcAft>
                          <a:spcPts val="0"/>
                        </a:spcAft>
                      </a:pPr>
                      <a:r>
                        <a:rPr lang="en-GB" sz="1400" dirty="0">
                          <a:effectLst/>
                          <a:latin typeface="Roboto"/>
                        </a:rPr>
                        <a:t>The Christie</a:t>
                      </a:r>
                    </a:p>
                    <a:p>
                      <a:pPr>
                        <a:lnSpc>
                          <a:spcPct val="115000"/>
                        </a:lnSpc>
                        <a:spcAft>
                          <a:spcPts val="0"/>
                        </a:spcAft>
                      </a:pPr>
                      <a:r>
                        <a:rPr lang="en-GB" sz="1400" dirty="0">
                          <a:effectLst/>
                          <a:latin typeface="Roboto"/>
                        </a:rPr>
                        <a:t>RMCH </a:t>
                      </a:r>
                    </a:p>
                    <a:p>
                      <a:pPr>
                        <a:lnSpc>
                          <a:spcPct val="115000"/>
                        </a:lnSpc>
                        <a:spcAft>
                          <a:spcPts val="0"/>
                        </a:spcAft>
                      </a:pPr>
                      <a:r>
                        <a:rPr lang="en-GB" sz="1400" dirty="0">
                          <a:effectLst/>
                        </a:rPr>
                        <a:t> </a:t>
                      </a:r>
                      <a:endParaRPr lang="en-GB" sz="1400" dirty="0">
                        <a:effectLst/>
                        <a:latin typeface="Calibri"/>
                        <a:ea typeface="Calibri"/>
                        <a:cs typeface="Times New Roman"/>
                      </a:endParaRPr>
                    </a:p>
                  </a:txBody>
                  <a:tcPr marL="42369" marR="42369" marT="0" marB="0"/>
                </a:tc>
                <a:tc>
                  <a:txBody>
                    <a:bodyPr/>
                    <a:lstStyle/>
                    <a:p>
                      <a:pPr>
                        <a:lnSpc>
                          <a:spcPct val="115000"/>
                        </a:lnSpc>
                        <a:spcAft>
                          <a:spcPts val="0"/>
                        </a:spcAft>
                      </a:pPr>
                      <a:r>
                        <a:rPr lang="en-GB" sz="1400" dirty="0">
                          <a:effectLst/>
                          <a:latin typeface="Roboto"/>
                        </a:rPr>
                        <a:t> </a:t>
                      </a:r>
                    </a:p>
                    <a:p>
                      <a:pPr>
                        <a:lnSpc>
                          <a:spcPct val="115000"/>
                        </a:lnSpc>
                        <a:spcAft>
                          <a:spcPts val="0"/>
                        </a:spcAft>
                      </a:pPr>
                      <a:r>
                        <a:rPr lang="en-GB" sz="1400" dirty="0">
                          <a:effectLst/>
                          <a:latin typeface="Roboto"/>
                        </a:rPr>
                        <a:t>23% </a:t>
                      </a:r>
                    </a:p>
                    <a:p>
                      <a:pPr>
                        <a:lnSpc>
                          <a:spcPct val="115000"/>
                        </a:lnSpc>
                        <a:spcAft>
                          <a:spcPts val="0"/>
                        </a:spcAft>
                      </a:pPr>
                      <a:r>
                        <a:rPr lang="en-GB" sz="1400" dirty="0">
                          <a:effectLst/>
                          <a:latin typeface="Roboto"/>
                        </a:rPr>
                        <a:t>48% </a:t>
                      </a:r>
                    </a:p>
                    <a:p>
                      <a:pPr>
                        <a:lnSpc>
                          <a:spcPct val="115000"/>
                        </a:lnSpc>
                        <a:spcAft>
                          <a:spcPts val="0"/>
                        </a:spcAft>
                      </a:pPr>
                      <a:r>
                        <a:rPr lang="en-GB" sz="1400" dirty="0">
                          <a:effectLst/>
                          <a:latin typeface="Roboto"/>
                        </a:rPr>
                        <a:t>19.5% </a:t>
                      </a:r>
                    </a:p>
                    <a:p>
                      <a:pPr>
                        <a:lnSpc>
                          <a:spcPct val="115000"/>
                        </a:lnSpc>
                        <a:spcAft>
                          <a:spcPts val="0"/>
                        </a:spcAft>
                      </a:pPr>
                      <a:r>
                        <a:rPr lang="en-GB" sz="1400" dirty="0">
                          <a:effectLst/>
                          <a:latin typeface="Roboto"/>
                        </a:rPr>
                        <a:t>9% </a:t>
                      </a:r>
                      <a:endParaRPr lang="en-GB" sz="1400" dirty="0">
                        <a:effectLst/>
                        <a:latin typeface="Roboto"/>
                        <a:ea typeface="Calibri"/>
                        <a:cs typeface="Times New Roman"/>
                      </a:endParaRPr>
                    </a:p>
                  </a:txBody>
                  <a:tcPr marL="42369" marR="42369"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87227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506514" y="225532"/>
            <a:ext cx="5427133" cy="477054"/>
          </a:xfrm>
          <a:prstGeom prst="rect">
            <a:avLst/>
          </a:prstGeom>
          <a:noFill/>
        </p:spPr>
        <p:txBody>
          <a:bodyPr wrap="square" rtlCol="0">
            <a:spAutoFit/>
          </a:bodyPr>
          <a:lstStyle/>
          <a:p>
            <a:r>
              <a:rPr lang="en-US" sz="2500" b="1" dirty="0" smtClean="0">
                <a:solidFill>
                  <a:srgbClr val="12915B"/>
                </a:solidFill>
                <a:latin typeface="Heebo"/>
                <a:cs typeface="Heebo"/>
              </a:rPr>
              <a:t>ESR Demographic data 1 </a:t>
            </a:r>
            <a:endParaRPr lang="en-US" sz="2500" b="1" dirty="0">
              <a:solidFill>
                <a:srgbClr val="12915B"/>
              </a:solidFill>
              <a:latin typeface="Heebo"/>
              <a:cs typeface="Heebo"/>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69706588"/>
              </p:ext>
            </p:extLst>
          </p:nvPr>
        </p:nvGraphicFramePr>
        <p:xfrm>
          <a:off x="452856" y="911407"/>
          <a:ext cx="8136903" cy="3855720"/>
        </p:xfrm>
        <a:graphic>
          <a:graphicData uri="http://schemas.openxmlformats.org/drawingml/2006/table">
            <a:tbl>
              <a:tblPr firstRow="1" firstCol="1" bandRow="1">
                <a:tableStyleId>{5C22544A-7EE6-4342-B048-85BDC9FD1C3A}</a:tableStyleId>
              </a:tblPr>
              <a:tblGrid>
                <a:gridCol w="2967918">
                  <a:extLst>
                    <a:ext uri="{9D8B030D-6E8A-4147-A177-3AD203B41FA5}">
                      <a16:colId xmlns:a16="http://schemas.microsoft.com/office/drawing/2014/main" xmlns="" val="20000"/>
                    </a:ext>
                  </a:extLst>
                </a:gridCol>
                <a:gridCol w="2702910">
                  <a:extLst>
                    <a:ext uri="{9D8B030D-6E8A-4147-A177-3AD203B41FA5}">
                      <a16:colId xmlns:a16="http://schemas.microsoft.com/office/drawing/2014/main" xmlns="" val="20001"/>
                    </a:ext>
                  </a:extLst>
                </a:gridCol>
                <a:gridCol w="2466075">
                  <a:extLst>
                    <a:ext uri="{9D8B030D-6E8A-4147-A177-3AD203B41FA5}">
                      <a16:colId xmlns:a16="http://schemas.microsoft.com/office/drawing/2014/main" xmlns="" val="20002"/>
                    </a:ext>
                  </a:extLst>
                </a:gridCol>
              </a:tblGrid>
              <a:tr h="184023">
                <a:tc>
                  <a:txBody>
                    <a:bodyPr/>
                    <a:lstStyle/>
                    <a:p>
                      <a:pPr>
                        <a:lnSpc>
                          <a:spcPct val="115000"/>
                        </a:lnSpc>
                        <a:spcAft>
                          <a:spcPts val="0"/>
                        </a:spcAft>
                      </a:pP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smtClean="0">
                          <a:effectLst/>
                          <a:latin typeface="Roboto"/>
                          <a:ea typeface="Calibri"/>
                          <a:cs typeface="Times New Roman"/>
                        </a:rPr>
                        <a:t>N=128</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smtClean="0">
                          <a:effectLst/>
                          <a:latin typeface="Roboto"/>
                          <a:ea typeface="Calibri"/>
                          <a:cs typeface="Times New Roman"/>
                        </a:rPr>
                        <a:t>Missing data</a:t>
                      </a:r>
                      <a:endParaRPr lang="en-GB" sz="11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0"/>
                  </a:ext>
                </a:extLst>
              </a:tr>
              <a:tr h="552069">
                <a:tc>
                  <a:txBody>
                    <a:bodyPr/>
                    <a:lstStyle/>
                    <a:p>
                      <a:pPr>
                        <a:lnSpc>
                          <a:spcPct val="115000"/>
                        </a:lnSpc>
                        <a:spcAft>
                          <a:spcPts val="0"/>
                        </a:spcAft>
                      </a:pPr>
                      <a:r>
                        <a:rPr lang="en-GB" sz="1100" dirty="0">
                          <a:effectLst/>
                          <a:latin typeface="Roboto"/>
                        </a:rPr>
                        <a:t>Ethnicity</a:t>
                      </a:r>
                    </a:p>
                    <a:p>
                      <a:pPr>
                        <a:lnSpc>
                          <a:spcPct val="115000"/>
                        </a:lnSpc>
                        <a:spcAft>
                          <a:spcPts val="0"/>
                        </a:spcAft>
                      </a:pPr>
                      <a:r>
                        <a:rPr lang="en-GB" sz="1100" dirty="0">
                          <a:effectLst/>
                          <a:latin typeface="Roboto"/>
                        </a:rPr>
                        <a:t>%White British </a:t>
                      </a:r>
                    </a:p>
                    <a:p>
                      <a:pPr>
                        <a:lnSpc>
                          <a:spcPct val="115000"/>
                        </a:lnSpc>
                        <a:spcAft>
                          <a:spcPts val="0"/>
                        </a:spcAft>
                      </a:pPr>
                      <a:r>
                        <a:rPr lang="en-GB" sz="1100" dirty="0">
                          <a:effectLst/>
                          <a:latin typeface="Roboto"/>
                        </a:rPr>
                        <a:t>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84%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0</a:t>
                      </a:r>
                      <a:endParaRPr lang="en-GB" sz="11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1"/>
                  </a:ext>
                </a:extLst>
              </a:tr>
              <a:tr h="736092">
                <a:tc>
                  <a:txBody>
                    <a:bodyPr/>
                    <a:lstStyle/>
                    <a:p>
                      <a:pPr>
                        <a:lnSpc>
                          <a:spcPct val="115000"/>
                        </a:lnSpc>
                        <a:spcAft>
                          <a:spcPts val="0"/>
                        </a:spcAft>
                      </a:pPr>
                      <a:r>
                        <a:rPr lang="en-GB" sz="1100" dirty="0">
                          <a:effectLst/>
                          <a:latin typeface="Roboto"/>
                        </a:rPr>
                        <a:t>Age</a:t>
                      </a:r>
                    </a:p>
                    <a:p>
                      <a:pPr>
                        <a:lnSpc>
                          <a:spcPct val="115000"/>
                        </a:lnSpc>
                        <a:spcAft>
                          <a:spcPts val="0"/>
                        </a:spcAft>
                      </a:pPr>
                      <a:r>
                        <a:rPr lang="en-GB" sz="1100" dirty="0">
                          <a:effectLst/>
                          <a:latin typeface="Roboto"/>
                        </a:rPr>
                        <a:t>% 60 and over</a:t>
                      </a:r>
                    </a:p>
                    <a:p>
                      <a:pPr>
                        <a:lnSpc>
                          <a:spcPct val="115000"/>
                        </a:lnSpc>
                        <a:spcAft>
                          <a:spcPts val="0"/>
                        </a:spcAft>
                      </a:pPr>
                      <a:r>
                        <a:rPr lang="en-GB" sz="1100" dirty="0">
                          <a:effectLst/>
                          <a:latin typeface="Roboto"/>
                        </a:rPr>
                        <a:t>% 30 and under</a:t>
                      </a:r>
                    </a:p>
                    <a:p>
                      <a:pPr>
                        <a:lnSpc>
                          <a:spcPct val="115000"/>
                        </a:lnSpc>
                        <a:spcAft>
                          <a:spcPts val="0"/>
                        </a:spcAft>
                      </a:pPr>
                      <a:r>
                        <a:rPr lang="en-GB" sz="1100" dirty="0">
                          <a:effectLst/>
                          <a:latin typeface="Roboto"/>
                        </a:rPr>
                        <a:t>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57% </a:t>
                      </a:r>
                      <a:endParaRPr lang="en-GB" sz="1100" dirty="0" smtClean="0">
                        <a:effectLst/>
                        <a:latin typeface="Roboto"/>
                      </a:endParaRPr>
                    </a:p>
                    <a:p>
                      <a:pPr>
                        <a:lnSpc>
                          <a:spcPct val="115000"/>
                        </a:lnSpc>
                        <a:spcAft>
                          <a:spcPts val="0"/>
                        </a:spcAft>
                      </a:pPr>
                      <a:r>
                        <a:rPr lang="en-GB" sz="1100" dirty="0" smtClean="0">
                          <a:effectLst/>
                          <a:latin typeface="Roboto"/>
                          <a:ea typeface="Calibri"/>
                          <a:cs typeface="Times New Roman"/>
                        </a:rPr>
                        <a:t>20%</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a:effectLst/>
                          <a:latin typeface="Roboto"/>
                        </a:rPr>
                        <a:t> </a:t>
                      </a:r>
                    </a:p>
                    <a:p>
                      <a:pPr>
                        <a:lnSpc>
                          <a:spcPct val="115000"/>
                        </a:lnSpc>
                        <a:spcAft>
                          <a:spcPts val="0"/>
                        </a:spcAft>
                      </a:pPr>
                      <a:r>
                        <a:rPr lang="en-GB" sz="1100">
                          <a:effectLst/>
                          <a:latin typeface="Roboto"/>
                        </a:rPr>
                        <a:t>14</a:t>
                      </a:r>
                      <a:endParaRPr lang="en-GB" sz="1100">
                        <a:effectLst/>
                        <a:latin typeface="Roboto"/>
                        <a:ea typeface="Calibri"/>
                        <a:cs typeface="Times New Roman"/>
                      </a:endParaRPr>
                    </a:p>
                  </a:txBody>
                  <a:tcPr marL="68580" marR="68580" marT="0" marB="0"/>
                </a:tc>
                <a:extLst>
                  <a:ext uri="{0D108BD9-81ED-4DB2-BD59-A6C34878D82A}">
                    <a16:rowId xmlns:a16="http://schemas.microsoft.com/office/drawing/2014/main" xmlns="" val="10002"/>
                  </a:ext>
                </a:extLst>
              </a:tr>
              <a:tr h="736092">
                <a:tc>
                  <a:txBody>
                    <a:bodyPr/>
                    <a:lstStyle/>
                    <a:p>
                      <a:pPr>
                        <a:lnSpc>
                          <a:spcPct val="115000"/>
                        </a:lnSpc>
                        <a:spcAft>
                          <a:spcPts val="0"/>
                        </a:spcAft>
                      </a:pPr>
                      <a:r>
                        <a:rPr lang="en-GB" sz="1100" dirty="0">
                          <a:effectLst/>
                          <a:latin typeface="Roboto"/>
                        </a:rPr>
                        <a:t>Gender </a:t>
                      </a:r>
                    </a:p>
                    <a:p>
                      <a:pPr>
                        <a:lnSpc>
                          <a:spcPct val="115000"/>
                        </a:lnSpc>
                        <a:spcAft>
                          <a:spcPts val="0"/>
                        </a:spcAft>
                      </a:pPr>
                      <a:r>
                        <a:rPr lang="en-GB" sz="1100" dirty="0">
                          <a:effectLst/>
                          <a:latin typeface="Roboto"/>
                        </a:rPr>
                        <a:t>%Male </a:t>
                      </a:r>
                    </a:p>
                    <a:p>
                      <a:pPr>
                        <a:lnSpc>
                          <a:spcPct val="115000"/>
                        </a:lnSpc>
                        <a:spcAft>
                          <a:spcPts val="0"/>
                        </a:spcAft>
                      </a:pPr>
                      <a:r>
                        <a:rPr lang="en-GB" sz="1100" dirty="0">
                          <a:effectLst/>
                          <a:latin typeface="Roboto"/>
                        </a:rPr>
                        <a:t>%Female</a:t>
                      </a:r>
                    </a:p>
                    <a:p>
                      <a:pPr>
                        <a:lnSpc>
                          <a:spcPct val="115000"/>
                        </a:lnSpc>
                        <a:spcAft>
                          <a:spcPts val="0"/>
                        </a:spcAft>
                      </a:pPr>
                      <a:r>
                        <a:rPr lang="en-GB" sz="1100" dirty="0">
                          <a:effectLst/>
                          <a:latin typeface="Roboto"/>
                        </a:rPr>
                        <a:t>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51% </a:t>
                      </a:r>
                    </a:p>
                    <a:p>
                      <a:pPr>
                        <a:lnSpc>
                          <a:spcPct val="115000"/>
                        </a:lnSpc>
                        <a:spcAft>
                          <a:spcPts val="0"/>
                        </a:spcAft>
                      </a:pPr>
                      <a:r>
                        <a:rPr lang="en-GB" sz="1100" dirty="0">
                          <a:effectLst/>
                          <a:latin typeface="Roboto"/>
                        </a:rPr>
                        <a:t>49%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0</a:t>
                      </a:r>
                      <a:endParaRPr lang="en-GB" sz="11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3"/>
                  </a:ext>
                </a:extLst>
              </a:tr>
              <a:tr h="552069">
                <a:tc>
                  <a:txBody>
                    <a:bodyPr/>
                    <a:lstStyle/>
                    <a:p>
                      <a:pPr>
                        <a:lnSpc>
                          <a:spcPct val="115000"/>
                        </a:lnSpc>
                        <a:spcAft>
                          <a:spcPts val="0"/>
                        </a:spcAft>
                      </a:pPr>
                      <a:r>
                        <a:rPr lang="en-GB" sz="1100" dirty="0">
                          <a:effectLst/>
                          <a:latin typeface="Roboto"/>
                        </a:rPr>
                        <a:t>Sexual orientation </a:t>
                      </a:r>
                    </a:p>
                    <a:p>
                      <a:pPr>
                        <a:lnSpc>
                          <a:spcPct val="115000"/>
                        </a:lnSpc>
                        <a:spcAft>
                          <a:spcPts val="0"/>
                        </a:spcAft>
                      </a:pPr>
                      <a:r>
                        <a:rPr lang="en-GB" sz="1100" dirty="0">
                          <a:effectLst/>
                          <a:latin typeface="Roboto"/>
                        </a:rPr>
                        <a:t>% Heterosexual</a:t>
                      </a:r>
                    </a:p>
                    <a:p>
                      <a:pPr>
                        <a:lnSpc>
                          <a:spcPct val="115000"/>
                        </a:lnSpc>
                        <a:spcAft>
                          <a:spcPts val="0"/>
                        </a:spcAft>
                      </a:pPr>
                      <a:r>
                        <a:rPr lang="en-GB" sz="1100" dirty="0">
                          <a:effectLst/>
                          <a:latin typeface="Roboto"/>
                        </a:rPr>
                        <a:t>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95%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7</a:t>
                      </a:r>
                      <a:endParaRPr lang="en-GB" sz="11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4"/>
                  </a:ext>
                </a:extLst>
              </a:tr>
              <a:tr h="920115">
                <a:tc>
                  <a:txBody>
                    <a:bodyPr/>
                    <a:lstStyle/>
                    <a:p>
                      <a:pPr>
                        <a:lnSpc>
                          <a:spcPct val="115000"/>
                        </a:lnSpc>
                        <a:spcAft>
                          <a:spcPts val="0"/>
                        </a:spcAft>
                      </a:pPr>
                      <a:r>
                        <a:rPr lang="en-GB" sz="1100" dirty="0">
                          <a:effectLst/>
                          <a:latin typeface="Roboto"/>
                        </a:rPr>
                        <a:t>Religion</a:t>
                      </a:r>
                    </a:p>
                    <a:p>
                      <a:pPr>
                        <a:lnSpc>
                          <a:spcPct val="115000"/>
                        </a:lnSpc>
                        <a:spcAft>
                          <a:spcPts val="0"/>
                        </a:spcAft>
                      </a:pPr>
                      <a:r>
                        <a:rPr lang="en-GB" sz="1100" dirty="0">
                          <a:effectLst/>
                          <a:latin typeface="Roboto"/>
                        </a:rPr>
                        <a:t>% Christianity</a:t>
                      </a:r>
                    </a:p>
                    <a:p>
                      <a:pPr>
                        <a:lnSpc>
                          <a:spcPct val="115000"/>
                        </a:lnSpc>
                        <a:spcAft>
                          <a:spcPts val="0"/>
                        </a:spcAft>
                      </a:pPr>
                      <a:r>
                        <a:rPr lang="en-GB" sz="1100" dirty="0">
                          <a:effectLst/>
                          <a:latin typeface="Roboto"/>
                        </a:rPr>
                        <a:t>% Atheism</a:t>
                      </a:r>
                    </a:p>
                    <a:p>
                      <a:pPr>
                        <a:lnSpc>
                          <a:spcPct val="115000"/>
                        </a:lnSpc>
                        <a:spcAft>
                          <a:spcPts val="0"/>
                        </a:spcAft>
                      </a:pPr>
                      <a:r>
                        <a:rPr lang="en-GB" sz="1100" dirty="0">
                          <a:effectLst/>
                          <a:latin typeface="Roboto"/>
                        </a:rPr>
                        <a:t>% Islam</a:t>
                      </a:r>
                    </a:p>
                    <a:p>
                      <a:pPr>
                        <a:lnSpc>
                          <a:spcPct val="115000"/>
                        </a:lnSpc>
                        <a:spcAft>
                          <a:spcPts val="0"/>
                        </a:spcAft>
                      </a:pPr>
                      <a:r>
                        <a:rPr lang="en-GB" sz="1100" dirty="0">
                          <a:effectLst/>
                          <a:latin typeface="Roboto"/>
                        </a:rPr>
                        <a:t>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65% </a:t>
                      </a:r>
                    </a:p>
                    <a:p>
                      <a:pPr>
                        <a:lnSpc>
                          <a:spcPct val="115000"/>
                        </a:lnSpc>
                        <a:spcAft>
                          <a:spcPts val="0"/>
                        </a:spcAft>
                      </a:pPr>
                      <a:r>
                        <a:rPr lang="en-GB" sz="1100" dirty="0">
                          <a:effectLst/>
                          <a:latin typeface="Roboto"/>
                        </a:rPr>
                        <a:t>22% </a:t>
                      </a:r>
                    </a:p>
                    <a:p>
                      <a:pPr>
                        <a:lnSpc>
                          <a:spcPct val="115000"/>
                        </a:lnSpc>
                        <a:spcAft>
                          <a:spcPts val="0"/>
                        </a:spcAft>
                      </a:pPr>
                      <a:r>
                        <a:rPr lang="en-GB" sz="1100" dirty="0">
                          <a:effectLst/>
                          <a:latin typeface="Roboto"/>
                        </a:rPr>
                        <a:t>3% </a:t>
                      </a:r>
                      <a:endParaRPr lang="en-GB" sz="11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100" dirty="0">
                          <a:effectLst/>
                          <a:latin typeface="Roboto"/>
                        </a:rPr>
                        <a:t> </a:t>
                      </a:r>
                    </a:p>
                    <a:p>
                      <a:pPr>
                        <a:lnSpc>
                          <a:spcPct val="115000"/>
                        </a:lnSpc>
                        <a:spcAft>
                          <a:spcPts val="0"/>
                        </a:spcAft>
                      </a:pPr>
                      <a:r>
                        <a:rPr lang="en-GB" sz="1100" dirty="0">
                          <a:effectLst/>
                          <a:latin typeface="Roboto"/>
                        </a:rPr>
                        <a:t>15</a:t>
                      </a:r>
                      <a:endParaRPr lang="en-GB" sz="11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12524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07688" y="785818"/>
            <a:ext cx="8368276" cy="461665"/>
          </a:xfrm>
          <a:prstGeom prst="rect">
            <a:avLst/>
          </a:prstGeom>
          <a:noFill/>
        </p:spPr>
        <p:txBody>
          <a:bodyPr wrap="square" rtlCol="0">
            <a:spAutoFit/>
          </a:bodyPr>
          <a:lstStyle/>
          <a:p>
            <a:pPr marL="342900" indent="-342900">
              <a:buFont typeface="Arial"/>
              <a:buChar char="•"/>
            </a:pPr>
            <a:endParaRPr lang="en-GB" sz="1200" dirty="0"/>
          </a:p>
          <a:p>
            <a:pPr marL="342900" indent="-342900">
              <a:buFont typeface="Arial"/>
              <a:buChar char="•"/>
            </a:pPr>
            <a:endParaRPr lang="en-US" sz="1200" dirty="0" smtClean="0">
              <a:solidFill>
                <a:srgbClr val="3E3C4D"/>
              </a:solidFill>
              <a:latin typeface="Roboto"/>
              <a:cs typeface="Roboto"/>
            </a:endParaRPr>
          </a:p>
        </p:txBody>
      </p:sp>
      <p:sp>
        <p:nvSpPr>
          <p:cNvPr id="6" name="TextBox 5"/>
          <p:cNvSpPr txBox="1"/>
          <p:nvPr/>
        </p:nvSpPr>
        <p:spPr>
          <a:xfrm>
            <a:off x="506514" y="225532"/>
            <a:ext cx="5427133" cy="477054"/>
          </a:xfrm>
          <a:prstGeom prst="rect">
            <a:avLst/>
          </a:prstGeom>
          <a:noFill/>
        </p:spPr>
        <p:txBody>
          <a:bodyPr wrap="square" rtlCol="0">
            <a:spAutoFit/>
          </a:bodyPr>
          <a:lstStyle/>
          <a:p>
            <a:r>
              <a:rPr lang="en-US" sz="2500" b="1" dirty="0" smtClean="0">
                <a:solidFill>
                  <a:srgbClr val="12915B"/>
                </a:solidFill>
                <a:latin typeface="Heebo"/>
                <a:cs typeface="Heebo"/>
              </a:rPr>
              <a:t>ESR Demographic data II</a:t>
            </a:r>
            <a:endParaRPr lang="en-US" sz="2500" b="1" dirty="0">
              <a:solidFill>
                <a:srgbClr val="12915B"/>
              </a:solidFill>
              <a:latin typeface="Heebo"/>
              <a:cs typeface="Heebo"/>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21180854"/>
              </p:ext>
            </p:extLst>
          </p:nvPr>
        </p:nvGraphicFramePr>
        <p:xfrm>
          <a:off x="395536" y="897565"/>
          <a:ext cx="8208912" cy="3655271"/>
        </p:xfrm>
        <a:graphic>
          <a:graphicData uri="http://schemas.openxmlformats.org/drawingml/2006/table">
            <a:tbl>
              <a:tblPr firstRow="1" firstCol="1" bandRow="1">
                <a:tableStyleId>{5C22544A-7EE6-4342-B048-85BDC9FD1C3A}</a:tableStyleId>
              </a:tblPr>
              <a:tblGrid>
                <a:gridCol w="2994183">
                  <a:extLst>
                    <a:ext uri="{9D8B030D-6E8A-4147-A177-3AD203B41FA5}">
                      <a16:colId xmlns:a16="http://schemas.microsoft.com/office/drawing/2014/main" xmlns="" val="20000"/>
                    </a:ext>
                  </a:extLst>
                </a:gridCol>
                <a:gridCol w="2726830">
                  <a:extLst>
                    <a:ext uri="{9D8B030D-6E8A-4147-A177-3AD203B41FA5}">
                      <a16:colId xmlns:a16="http://schemas.microsoft.com/office/drawing/2014/main" xmlns="" val="20001"/>
                    </a:ext>
                  </a:extLst>
                </a:gridCol>
                <a:gridCol w="2487899">
                  <a:extLst>
                    <a:ext uri="{9D8B030D-6E8A-4147-A177-3AD203B41FA5}">
                      <a16:colId xmlns:a16="http://schemas.microsoft.com/office/drawing/2014/main" xmlns="" val="20002"/>
                    </a:ext>
                  </a:extLst>
                </a:gridCol>
              </a:tblGrid>
              <a:tr h="549879">
                <a:tc>
                  <a:txBody>
                    <a:bodyPr/>
                    <a:lstStyle/>
                    <a:p>
                      <a:pPr>
                        <a:lnSpc>
                          <a:spcPct val="115000"/>
                        </a:lnSpc>
                        <a:spcAft>
                          <a:spcPts val="0"/>
                        </a:spcAft>
                      </a:pP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smtClean="0">
                          <a:effectLst/>
                          <a:latin typeface="Roboto"/>
                          <a:ea typeface="Calibri"/>
                          <a:cs typeface="Times New Roman"/>
                        </a:rPr>
                        <a:t>N=128</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smtClean="0">
                          <a:effectLst/>
                          <a:latin typeface="Roboto"/>
                          <a:ea typeface="Calibri"/>
                          <a:cs typeface="Times New Roman"/>
                        </a:rPr>
                        <a:t>Missing data</a:t>
                      </a:r>
                      <a:r>
                        <a:rPr lang="en-GB" sz="1200" baseline="0" dirty="0" smtClean="0">
                          <a:effectLst/>
                          <a:latin typeface="Roboto"/>
                          <a:ea typeface="Calibri"/>
                          <a:cs typeface="Times New Roman"/>
                        </a:rPr>
                        <a:t> </a:t>
                      </a: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0"/>
                  </a:ext>
                </a:extLst>
              </a:tr>
              <a:tr h="630936">
                <a:tc>
                  <a:txBody>
                    <a:bodyPr/>
                    <a:lstStyle/>
                    <a:p>
                      <a:pPr>
                        <a:lnSpc>
                          <a:spcPct val="115000"/>
                        </a:lnSpc>
                        <a:spcAft>
                          <a:spcPts val="0"/>
                        </a:spcAft>
                      </a:pPr>
                      <a:r>
                        <a:rPr lang="en-GB" sz="1200" dirty="0">
                          <a:effectLst/>
                          <a:latin typeface="Roboto"/>
                        </a:rPr>
                        <a:t>Disability </a:t>
                      </a:r>
                    </a:p>
                    <a:p>
                      <a:pPr>
                        <a:lnSpc>
                          <a:spcPct val="115000"/>
                        </a:lnSpc>
                        <a:spcAft>
                          <a:spcPts val="0"/>
                        </a:spcAft>
                      </a:pPr>
                      <a:r>
                        <a:rPr lang="en-GB" sz="1200" dirty="0">
                          <a:effectLst/>
                          <a:latin typeface="Roboto"/>
                        </a:rPr>
                        <a:t>% Reporting that they have a disability</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27%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a:effectLst/>
                          <a:latin typeface="Roboto"/>
                        </a:rPr>
                        <a:t> </a:t>
                      </a:r>
                    </a:p>
                    <a:p>
                      <a:pPr>
                        <a:lnSpc>
                          <a:spcPct val="115000"/>
                        </a:lnSpc>
                        <a:spcAft>
                          <a:spcPts val="0"/>
                        </a:spcAft>
                      </a:pPr>
                      <a:r>
                        <a:rPr lang="en-GB" sz="1200">
                          <a:effectLst/>
                          <a:latin typeface="Roboto"/>
                        </a:rPr>
                        <a:t>5</a:t>
                      </a:r>
                      <a:endParaRPr lang="en-GB" sz="1200">
                        <a:effectLst/>
                        <a:latin typeface="Roboto"/>
                        <a:ea typeface="Calibri"/>
                        <a:cs typeface="Times New Roman"/>
                      </a:endParaRPr>
                    </a:p>
                  </a:txBody>
                  <a:tcPr marL="68580" marR="68580" marT="0" marB="0"/>
                </a:tc>
                <a:extLst>
                  <a:ext uri="{0D108BD9-81ED-4DB2-BD59-A6C34878D82A}">
                    <a16:rowId xmlns:a16="http://schemas.microsoft.com/office/drawing/2014/main" xmlns="" val="10001"/>
                  </a:ext>
                </a:extLst>
              </a:tr>
              <a:tr h="1099758">
                <a:tc>
                  <a:txBody>
                    <a:bodyPr/>
                    <a:lstStyle/>
                    <a:p>
                      <a:pPr>
                        <a:lnSpc>
                          <a:spcPct val="115000"/>
                        </a:lnSpc>
                        <a:spcAft>
                          <a:spcPts val="0"/>
                        </a:spcAft>
                      </a:pPr>
                      <a:r>
                        <a:rPr lang="en-GB" sz="1200">
                          <a:effectLst/>
                          <a:latin typeface="Roboto"/>
                        </a:rPr>
                        <a:t>Working status</a:t>
                      </a:r>
                    </a:p>
                    <a:p>
                      <a:pPr>
                        <a:lnSpc>
                          <a:spcPct val="115000"/>
                        </a:lnSpc>
                        <a:spcAft>
                          <a:spcPts val="0"/>
                        </a:spcAft>
                      </a:pPr>
                      <a:r>
                        <a:rPr lang="en-GB" sz="1200">
                          <a:effectLst/>
                          <a:latin typeface="Roboto"/>
                        </a:rPr>
                        <a:t>%Working</a:t>
                      </a:r>
                    </a:p>
                    <a:p>
                      <a:pPr>
                        <a:lnSpc>
                          <a:spcPct val="115000"/>
                        </a:lnSpc>
                        <a:spcAft>
                          <a:spcPts val="0"/>
                        </a:spcAft>
                      </a:pPr>
                      <a:r>
                        <a:rPr lang="en-GB" sz="1200">
                          <a:effectLst/>
                          <a:latin typeface="Roboto"/>
                        </a:rPr>
                        <a:t>% Unable to work </a:t>
                      </a:r>
                    </a:p>
                    <a:p>
                      <a:pPr>
                        <a:lnSpc>
                          <a:spcPct val="115000"/>
                        </a:lnSpc>
                        <a:spcAft>
                          <a:spcPts val="0"/>
                        </a:spcAft>
                      </a:pPr>
                      <a:r>
                        <a:rPr lang="en-GB" sz="1200">
                          <a:effectLst/>
                          <a:latin typeface="Roboto"/>
                        </a:rPr>
                        <a:t>% Retired </a:t>
                      </a:r>
                      <a:endParaRPr lang="en-GB" sz="120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33% </a:t>
                      </a:r>
                    </a:p>
                    <a:p>
                      <a:pPr>
                        <a:lnSpc>
                          <a:spcPct val="115000"/>
                        </a:lnSpc>
                        <a:spcAft>
                          <a:spcPts val="0"/>
                        </a:spcAft>
                      </a:pPr>
                      <a:r>
                        <a:rPr lang="en-GB" sz="1200" dirty="0">
                          <a:effectLst/>
                          <a:latin typeface="Roboto"/>
                        </a:rPr>
                        <a:t>9% </a:t>
                      </a:r>
                    </a:p>
                    <a:p>
                      <a:pPr>
                        <a:lnSpc>
                          <a:spcPct val="115000"/>
                        </a:lnSpc>
                        <a:spcAft>
                          <a:spcPts val="0"/>
                        </a:spcAft>
                      </a:pPr>
                      <a:r>
                        <a:rPr lang="en-GB" sz="1200" dirty="0">
                          <a:effectLst/>
                          <a:latin typeface="Roboto"/>
                        </a:rPr>
                        <a:t>41%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a:effectLst/>
                          <a:latin typeface="Roboto"/>
                        </a:rPr>
                        <a:t> </a:t>
                      </a:r>
                    </a:p>
                    <a:p>
                      <a:pPr>
                        <a:lnSpc>
                          <a:spcPct val="115000"/>
                        </a:lnSpc>
                        <a:spcAft>
                          <a:spcPts val="0"/>
                        </a:spcAft>
                      </a:pPr>
                      <a:r>
                        <a:rPr lang="en-GB" sz="1200">
                          <a:effectLst/>
                          <a:latin typeface="Roboto"/>
                        </a:rPr>
                        <a:t>11</a:t>
                      </a:r>
                      <a:endParaRPr lang="en-GB" sz="1200">
                        <a:effectLst/>
                        <a:latin typeface="Roboto"/>
                        <a:ea typeface="Calibri"/>
                        <a:cs typeface="Times New Roman"/>
                      </a:endParaRPr>
                    </a:p>
                  </a:txBody>
                  <a:tcPr marL="68580" marR="68580" marT="0" marB="0"/>
                </a:tc>
                <a:extLst>
                  <a:ext uri="{0D108BD9-81ED-4DB2-BD59-A6C34878D82A}">
                    <a16:rowId xmlns:a16="http://schemas.microsoft.com/office/drawing/2014/main" xmlns="" val="10002"/>
                  </a:ext>
                </a:extLst>
              </a:tr>
              <a:tr h="1374698">
                <a:tc>
                  <a:txBody>
                    <a:bodyPr/>
                    <a:lstStyle/>
                    <a:p>
                      <a:pPr>
                        <a:lnSpc>
                          <a:spcPct val="115000"/>
                        </a:lnSpc>
                        <a:spcAft>
                          <a:spcPts val="0"/>
                        </a:spcAft>
                      </a:pPr>
                      <a:r>
                        <a:rPr lang="en-GB" sz="1200" dirty="0">
                          <a:effectLst/>
                          <a:latin typeface="Roboto"/>
                        </a:rPr>
                        <a:t>Education status </a:t>
                      </a:r>
                    </a:p>
                    <a:p>
                      <a:pPr>
                        <a:lnSpc>
                          <a:spcPct val="115000"/>
                        </a:lnSpc>
                        <a:spcAft>
                          <a:spcPts val="0"/>
                        </a:spcAft>
                      </a:pPr>
                      <a:r>
                        <a:rPr lang="en-GB" sz="1200" dirty="0">
                          <a:effectLst/>
                          <a:latin typeface="Roboto"/>
                        </a:rPr>
                        <a:t>% University education</a:t>
                      </a:r>
                    </a:p>
                    <a:p>
                      <a:pPr>
                        <a:lnSpc>
                          <a:spcPct val="115000"/>
                        </a:lnSpc>
                        <a:spcAft>
                          <a:spcPts val="0"/>
                        </a:spcAft>
                      </a:pPr>
                      <a:r>
                        <a:rPr lang="en-GB" sz="1200" dirty="0">
                          <a:effectLst/>
                          <a:latin typeface="Roboto"/>
                        </a:rPr>
                        <a:t>% Higher education </a:t>
                      </a:r>
                    </a:p>
                    <a:p>
                      <a:pPr>
                        <a:lnSpc>
                          <a:spcPct val="115000"/>
                        </a:lnSpc>
                        <a:spcAft>
                          <a:spcPts val="0"/>
                        </a:spcAft>
                      </a:pPr>
                      <a:r>
                        <a:rPr lang="en-GB" sz="1200" dirty="0">
                          <a:effectLst/>
                          <a:latin typeface="Roboto"/>
                        </a:rPr>
                        <a:t>% Secondary education </a:t>
                      </a:r>
                    </a:p>
                    <a:p>
                      <a:pPr>
                        <a:lnSpc>
                          <a:spcPct val="115000"/>
                        </a:lnSpc>
                        <a:spcAft>
                          <a:spcPts val="0"/>
                        </a:spcAft>
                      </a:pPr>
                      <a:r>
                        <a:rPr lang="en-GB" sz="1200" dirty="0">
                          <a:effectLst/>
                          <a:latin typeface="Roboto"/>
                        </a:rPr>
                        <a:t>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35% </a:t>
                      </a:r>
                    </a:p>
                    <a:p>
                      <a:pPr>
                        <a:lnSpc>
                          <a:spcPct val="115000"/>
                        </a:lnSpc>
                        <a:spcAft>
                          <a:spcPts val="0"/>
                        </a:spcAft>
                      </a:pPr>
                      <a:r>
                        <a:rPr lang="en-GB" sz="1200" dirty="0">
                          <a:effectLst/>
                          <a:latin typeface="Roboto"/>
                        </a:rPr>
                        <a:t>30% </a:t>
                      </a:r>
                    </a:p>
                    <a:p>
                      <a:pPr>
                        <a:lnSpc>
                          <a:spcPct val="115000"/>
                        </a:lnSpc>
                        <a:spcAft>
                          <a:spcPts val="0"/>
                        </a:spcAft>
                      </a:pPr>
                      <a:r>
                        <a:rPr lang="en-GB" sz="1200" dirty="0">
                          <a:effectLst/>
                          <a:latin typeface="Roboto"/>
                        </a:rPr>
                        <a:t>33%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27</a:t>
                      </a: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65879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506514" y="225532"/>
            <a:ext cx="5427133" cy="477054"/>
          </a:xfrm>
          <a:prstGeom prst="rect">
            <a:avLst/>
          </a:prstGeom>
          <a:noFill/>
        </p:spPr>
        <p:txBody>
          <a:bodyPr wrap="square" rtlCol="0">
            <a:spAutoFit/>
          </a:bodyPr>
          <a:lstStyle/>
          <a:p>
            <a:r>
              <a:rPr lang="en-US" sz="2500" b="1" dirty="0" smtClean="0">
                <a:solidFill>
                  <a:srgbClr val="12915B"/>
                </a:solidFill>
                <a:latin typeface="Heebo"/>
                <a:cs typeface="Heebo"/>
              </a:rPr>
              <a:t>ESR versus GM data  </a:t>
            </a:r>
            <a:endParaRPr lang="en-US" sz="2500" b="1" dirty="0">
              <a:solidFill>
                <a:srgbClr val="12915B"/>
              </a:solidFill>
              <a:latin typeface="Heebo"/>
              <a:cs typeface="Heebo"/>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89684621"/>
              </p:ext>
            </p:extLst>
          </p:nvPr>
        </p:nvGraphicFramePr>
        <p:xfrm>
          <a:off x="503549" y="898490"/>
          <a:ext cx="8136903" cy="3855720"/>
        </p:xfrm>
        <a:graphic>
          <a:graphicData uri="http://schemas.openxmlformats.org/drawingml/2006/table">
            <a:tbl>
              <a:tblPr firstRow="1" firstCol="1" bandRow="1">
                <a:tableStyleId>{5C22544A-7EE6-4342-B048-85BDC9FD1C3A}</a:tableStyleId>
              </a:tblPr>
              <a:tblGrid>
                <a:gridCol w="2967918">
                  <a:extLst>
                    <a:ext uri="{9D8B030D-6E8A-4147-A177-3AD203B41FA5}">
                      <a16:colId xmlns:a16="http://schemas.microsoft.com/office/drawing/2014/main" xmlns="" val="20000"/>
                    </a:ext>
                  </a:extLst>
                </a:gridCol>
                <a:gridCol w="2702910">
                  <a:extLst>
                    <a:ext uri="{9D8B030D-6E8A-4147-A177-3AD203B41FA5}">
                      <a16:colId xmlns:a16="http://schemas.microsoft.com/office/drawing/2014/main" xmlns="" val="20001"/>
                    </a:ext>
                  </a:extLst>
                </a:gridCol>
                <a:gridCol w="2466075">
                  <a:extLst>
                    <a:ext uri="{9D8B030D-6E8A-4147-A177-3AD203B41FA5}">
                      <a16:colId xmlns:a16="http://schemas.microsoft.com/office/drawing/2014/main" xmlns="" val="20002"/>
                    </a:ext>
                  </a:extLst>
                </a:gridCol>
              </a:tblGrid>
              <a:tr h="341757">
                <a:tc>
                  <a:txBody>
                    <a:bodyPr/>
                    <a:lstStyle/>
                    <a:p>
                      <a:pPr>
                        <a:lnSpc>
                          <a:spcPct val="115000"/>
                        </a:lnSpc>
                        <a:spcAft>
                          <a:spcPts val="0"/>
                        </a:spcAft>
                      </a:pP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smtClean="0">
                          <a:effectLst/>
                          <a:latin typeface="Roboto"/>
                          <a:ea typeface="Calibri"/>
                          <a:cs typeface="Times New Roman"/>
                        </a:rPr>
                        <a:t>ESR</a:t>
                      </a:r>
                    </a:p>
                    <a:p>
                      <a:pPr>
                        <a:lnSpc>
                          <a:spcPct val="115000"/>
                        </a:lnSpc>
                        <a:spcAft>
                          <a:spcPts val="0"/>
                        </a:spcAft>
                      </a:pPr>
                      <a:r>
                        <a:rPr lang="en-GB" sz="1000" dirty="0" smtClean="0">
                          <a:effectLst/>
                          <a:latin typeface="Roboto"/>
                          <a:ea typeface="Calibri"/>
                          <a:cs typeface="Times New Roman"/>
                        </a:rPr>
                        <a:t>N=128</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smtClean="0">
                          <a:effectLst/>
                          <a:latin typeface="Roboto"/>
                          <a:ea typeface="Calibri"/>
                          <a:cs typeface="Times New Roman"/>
                        </a:rPr>
                        <a:t>GM data</a:t>
                      </a:r>
                      <a:endParaRPr lang="en-GB" sz="10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0"/>
                  </a:ext>
                </a:extLst>
              </a:tr>
              <a:tr h="512636">
                <a:tc>
                  <a:txBody>
                    <a:bodyPr/>
                    <a:lstStyle/>
                    <a:p>
                      <a:pPr>
                        <a:lnSpc>
                          <a:spcPct val="115000"/>
                        </a:lnSpc>
                        <a:spcAft>
                          <a:spcPts val="0"/>
                        </a:spcAft>
                      </a:pPr>
                      <a:r>
                        <a:rPr lang="en-GB" sz="1000" dirty="0">
                          <a:effectLst/>
                          <a:latin typeface="Roboto"/>
                        </a:rPr>
                        <a:t>Ethnicity</a:t>
                      </a:r>
                    </a:p>
                    <a:p>
                      <a:pPr>
                        <a:lnSpc>
                          <a:spcPct val="115000"/>
                        </a:lnSpc>
                        <a:spcAft>
                          <a:spcPts val="0"/>
                        </a:spcAft>
                      </a:pPr>
                      <a:r>
                        <a:rPr lang="en-GB" sz="1000" dirty="0">
                          <a:effectLst/>
                          <a:latin typeface="Roboto"/>
                        </a:rPr>
                        <a:t>%White British </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84%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endParaRPr lang="en-GB" sz="1000" dirty="0" smtClean="0">
                        <a:effectLst/>
                        <a:latin typeface="Roboto"/>
                      </a:endParaRPr>
                    </a:p>
                    <a:p>
                      <a:pPr>
                        <a:lnSpc>
                          <a:spcPct val="115000"/>
                        </a:lnSpc>
                        <a:spcAft>
                          <a:spcPts val="0"/>
                        </a:spcAft>
                      </a:pPr>
                      <a:r>
                        <a:rPr lang="en-GB" sz="1000" dirty="0" smtClean="0">
                          <a:effectLst/>
                          <a:latin typeface="Roboto"/>
                        </a:rPr>
                        <a:t>83.8%</a:t>
                      </a:r>
                      <a:endParaRPr lang="en-GB" sz="1000" dirty="0">
                        <a:effectLst/>
                        <a:latin typeface="Roboto"/>
                      </a:endParaRPr>
                    </a:p>
                  </a:txBody>
                  <a:tcPr marL="68580" marR="68580" marT="0" marB="0"/>
                </a:tc>
                <a:extLst>
                  <a:ext uri="{0D108BD9-81ED-4DB2-BD59-A6C34878D82A}">
                    <a16:rowId xmlns:a16="http://schemas.microsoft.com/office/drawing/2014/main" xmlns="" val="10001"/>
                  </a:ext>
                </a:extLst>
              </a:tr>
              <a:tr h="854393">
                <a:tc>
                  <a:txBody>
                    <a:bodyPr/>
                    <a:lstStyle/>
                    <a:p>
                      <a:pPr>
                        <a:lnSpc>
                          <a:spcPct val="115000"/>
                        </a:lnSpc>
                        <a:spcAft>
                          <a:spcPts val="0"/>
                        </a:spcAft>
                      </a:pPr>
                      <a:r>
                        <a:rPr lang="en-GB" sz="1000" dirty="0">
                          <a:effectLst/>
                          <a:latin typeface="Roboto"/>
                        </a:rPr>
                        <a:t>Age</a:t>
                      </a:r>
                    </a:p>
                    <a:p>
                      <a:pPr>
                        <a:lnSpc>
                          <a:spcPct val="115000"/>
                        </a:lnSpc>
                        <a:spcAft>
                          <a:spcPts val="0"/>
                        </a:spcAft>
                      </a:pPr>
                      <a:r>
                        <a:rPr lang="en-GB" sz="1000" dirty="0">
                          <a:effectLst/>
                          <a:latin typeface="Roboto"/>
                        </a:rPr>
                        <a:t>% 60 and over</a:t>
                      </a:r>
                    </a:p>
                    <a:p>
                      <a:pPr>
                        <a:lnSpc>
                          <a:spcPct val="115000"/>
                        </a:lnSpc>
                        <a:spcAft>
                          <a:spcPts val="0"/>
                        </a:spcAft>
                      </a:pPr>
                      <a:r>
                        <a:rPr lang="en-GB" sz="1000" dirty="0">
                          <a:effectLst/>
                          <a:latin typeface="Roboto"/>
                        </a:rPr>
                        <a:t>% 30 and under</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57% </a:t>
                      </a:r>
                      <a:endParaRPr lang="en-GB" sz="1000" dirty="0" smtClean="0">
                        <a:effectLst/>
                        <a:latin typeface="Roboto"/>
                      </a:endParaRPr>
                    </a:p>
                    <a:p>
                      <a:pPr>
                        <a:lnSpc>
                          <a:spcPct val="115000"/>
                        </a:lnSpc>
                        <a:spcAft>
                          <a:spcPts val="0"/>
                        </a:spcAft>
                      </a:pPr>
                      <a:r>
                        <a:rPr lang="en-GB" sz="1000" dirty="0" smtClean="0">
                          <a:effectLst/>
                          <a:latin typeface="Roboto"/>
                          <a:ea typeface="Calibri"/>
                          <a:cs typeface="Times New Roman"/>
                        </a:rPr>
                        <a:t>20%</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22%</a:t>
                      </a:r>
                    </a:p>
                    <a:p>
                      <a:pPr>
                        <a:lnSpc>
                          <a:spcPct val="115000"/>
                        </a:lnSpc>
                        <a:spcAft>
                          <a:spcPts val="0"/>
                        </a:spcAft>
                      </a:pPr>
                      <a:r>
                        <a:rPr lang="en-GB" sz="1000" dirty="0" smtClean="0">
                          <a:effectLst/>
                          <a:latin typeface="Roboto"/>
                        </a:rPr>
                        <a:t>40%</a:t>
                      </a:r>
                    </a:p>
                    <a:p>
                      <a:pPr>
                        <a:lnSpc>
                          <a:spcPct val="115000"/>
                        </a:lnSpc>
                        <a:spcAft>
                          <a:spcPts val="0"/>
                        </a:spcAft>
                      </a:pPr>
                      <a:endParaRPr lang="en-GB" sz="1000" dirty="0">
                        <a:effectLst/>
                        <a:latin typeface="Roboto"/>
                      </a:endParaRPr>
                    </a:p>
                    <a:p>
                      <a:pPr>
                        <a:lnSpc>
                          <a:spcPct val="115000"/>
                        </a:lnSpc>
                        <a:spcAft>
                          <a:spcPts val="0"/>
                        </a:spcAft>
                      </a:pPr>
                      <a:endParaRPr lang="en-GB" sz="10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2"/>
                  </a:ext>
                </a:extLst>
              </a:tr>
              <a:tr h="683514">
                <a:tc>
                  <a:txBody>
                    <a:bodyPr/>
                    <a:lstStyle/>
                    <a:p>
                      <a:pPr>
                        <a:lnSpc>
                          <a:spcPct val="115000"/>
                        </a:lnSpc>
                        <a:spcAft>
                          <a:spcPts val="0"/>
                        </a:spcAft>
                      </a:pPr>
                      <a:r>
                        <a:rPr lang="en-GB" sz="1000" dirty="0">
                          <a:effectLst/>
                          <a:latin typeface="Roboto"/>
                        </a:rPr>
                        <a:t>Gender </a:t>
                      </a:r>
                    </a:p>
                    <a:p>
                      <a:pPr>
                        <a:lnSpc>
                          <a:spcPct val="115000"/>
                        </a:lnSpc>
                        <a:spcAft>
                          <a:spcPts val="0"/>
                        </a:spcAft>
                      </a:pPr>
                      <a:r>
                        <a:rPr lang="en-GB" sz="1000" dirty="0">
                          <a:effectLst/>
                          <a:latin typeface="Roboto"/>
                        </a:rPr>
                        <a:t>%Male </a:t>
                      </a:r>
                    </a:p>
                    <a:p>
                      <a:pPr>
                        <a:lnSpc>
                          <a:spcPct val="115000"/>
                        </a:lnSpc>
                        <a:spcAft>
                          <a:spcPts val="0"/>
                        </a:spcAft>
                      </a:pPr>
                      <a:r>
                        <a:rPr lang="en-GB" sz="1000" dirty="0">
                          <a:effectLst/>
                          <a:latin typeface="Roboto"/>
                        </a:rPr>
                        <a:t>%Female</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51% </a:t>
                      </a:r>
                    </a:p>
                    <a:p>
                      <a:pPr>
                        <a:lnSpc>
                          <a:spcPct val="115000"/>
                        </a:lnSpc>
                        <a:spcAft>
                          <a:spcPts val="0"/>
                        </a:spcAft>
                      </a:pPr>
                      <a:r>
                        <a:rPr lang="en-GB" sz="1000" dirty="0">
                          <a:effectLst/>
                          <a:latin typeface="Roboto"/>
                        </a:rPr>
                        <a:t>49%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50.3%</a:t>
                      </a:r>
                    </a:p>
                    <a:p>
                      <a:pPr>
                        <a:lnSpc>
                          <a:spcPct val="115000"/>
                        </a:lnSpc>
                        <a:spcAft>
                          <a:spcPts val="0"/>
                        </a:spcAft>
                      </a:pPr>
                      <a:r>
                        <a:rPr lang="en-GB" sz="1000" dirty="0" smtClean="0">
                          <a:effectLst/>
                          <a:latin typeface="Roboto"/>
                        </a:rPr>
                        <a:t>49.7%</a:t>
                      </a:r>
                      <a:endParaRPr lang="en-GB" sz="1000" dirty="0">
                        <a:effectLst/>
                        <a:latin typeface="Roboto"/>
                      </a:endParaRPr>
                    </a:p>
                  </a:txBody>
                  <a:tcPr marL="68580" marR="68580" marT="0" marB="0"/>
                </a:tc>
                <a:extLst>
                  <a:ext uri="{0D108BD9-81ED-4DB2-BD59-A6C34878D82A}">
                    <a16:rowId xmlns:a16="http://schemas.microsoft.com/office/drawing/2014/main" xmlns="" val="10003"/>
                  </a:ext>
                </a:extLst>
              </a:tr>
              <a:tr h="512636">
                <a:tc>
                  <a:txBody>
                    <a:bodyPr/>
                    <a:lstStyle/>
                    <a:p>
                      <a:pPr>
                        <a:lnSpc>
                          <a:spcPct val="115000"/>
                        </a:lnSpc>
                        <a:spcAft>
                          <a:spcPts val="0"/>
                        </a:spcAft>
                      </a:pPr>
                      <a:r>
                        <a:rPr lang="en-GB" sz="1000" dirty="0">
                          <a:effectLst/>
                          <a:latin typeface="Roboto"/>
                        </a:rPr>
                        <a:t>Sexual orientation </a:t>
                      </a:r>
                    </a:p>
                    <a:p>
                      <a:pPr>
                        <a:lnSpc>
                          <a:spcPct val="115000"/>
                        </a:lnSpc>
                        <a:spcAft>
                          <a:spcPts val="0"/>
                        </a:spcAft>
                      </a:pPr>
                      <a:r>
                        <a:rPr lang="en-GB" sz="1000" dirty="0">
                          <a:effectLst/>
                          <a:latin typeface="Roboto"/>
                        </a:rPr>
                        <a:t>% Heterosexual</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95%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93%</a:t>
                      </a:r>
                      <a:endParaRPr lang="en-GB" sz="1000" dirty="0">
                        <a:effectLst/>
                        <a:latin typeface="Roboto"/>
                      </a:endParaRPr>
                    </a:p>
                  </a:txBody>
                  <a:tcPr marL="68580" marR="68580" marT="0" marB="0"/>
                </a:tc>
                <a:extLst>
                  <a:ext uri="{0D108BD9-81ED-4DB2-BD59-A6C34878D82A}">
                    <a16:rowId xmlns:a16="http://schemas.microsoft.com/office/drawing/2014/main" xmlns="" val="10004"/>
                  </a:ext>
                </a:extLst>
              </a:tr>
              <a:tr h="854393">
                <a:tc>
                  <a:txBody>
                    <a:bodyPr/>
                    <a:lstStyle/>
                    <a:p>
                      <a:pPr>
                        <a:lnSpc>
                          <a:spcPct val="115000"/>
                        </a:lnSpc>
                        <a:spcAft>
                          <a:spcPts val="0"/>
                        </a:spcAft>
                      </a:pPr>
                      <a:r>
                        <a:rPr lang="en-GB" sz="1000" dirty="0">
                          <a:effectLst/>
                          <a:latin typeface="Roboto"/>
                        </a:rPr>
                        <a:t>Religion</a:t>
                      </a:r>
                    </a:p>
                    <a:p>
                      <a:pPr>
                        <a:lnSpc>
                          <a:spcPct val="115000"/>
                        </a:lnSpc>
                        <a:spcAft>
                          <a:spcPts val="0"/>
                        </a:spcAft>
                      </a:pPr>
                      <a:r>
                        <a:rPr lang="en-GB" sz="1000" dirty="0">
                          <a:effectLst/>
                          <a:latin typeface="Roboto"/>
                        </a:rPr>
                        <a:t>% Christianity</a:t>
                      </a:r>
                    </a:p>
                    <a:p>
                      <a:pPr>
                        <a:lnSpc>
                          <a:spcPct val="115000"/>
                        </a:lnSpc>
                        <a:spcAft>
                          <a:spcPts val="0"/>
                        </a:spcAft>
                      </a:pPr>
                      <a:r>
                        <a:rPr lang="en-GB" sz="1000" dirty="0">
                          <a:effectLst/>
                          <a:latin typeface="Roboto"/>
                        </a:rPr>
                        <a:t>% Atheism</a:t>
                      </a:r>
                    </a:p>
                    <a:p>
                      <a:pPr>
                        <a:lnSpc>
                          <a:spcPct val="115000"/>
                        </a:lnSpc>
                        <a:spcAft>
                          <a:spcPts val="0"/>
                        </a:spcAft>
                      </a:pPr>
                      <a:r>
                        <a:rPr lang="en-GB" sz="1000" dirty="0">
                          <a:effectLst/>
                          <a:latin typeface="Roboto"/>
                        </a:rPr>
                        <a:t>% Islam</a:t>
                      </a:r>
                    </a:p>
                    <a:p>
                      <a:pPr>
                        <a:lnSpc>
                          <a:spcPct val="115000"/>
                        </a:lnSpc>
                        <a:spcAft>
                          <a:spcPts val="0"/>
                        </a:spcAft>
                      </a:pPr>
                      <a:r>
                        <a:rPr lang="en-GB" sz="1000" dirty="0">
                          <a:effectLst/>
                          <a:latin typeface="Roboto"/>
                        </a:rPr>
                        <a:t>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p>
                    <a:p>
                      <a:pPr>
                        <a:lnSpc>
                          <a:spcPct val="115000"/>
                        </a:lnSpc>
                        <a:spcAft>
                          <a:spcPts val="0"/>
                        </a:spcAft>
                      </a:pPr>
                      <a:r>
                        <a:rPr lang="en-GB" sz="1000" dirty="0">
                          <a:effectLst/>
                          <a:latin typeface="Roboto"/>
                        </a:rPr>
                        <a:t>65% </a:t>
                      </a:r>
                    </a:p>
                    <a:p>
                      <a:pPr>
                        <a:lnSpc>
                          <a:spcPct val="115000"/>
                        </a:lnSpc>
                        <a:spcAft>
                          <a:spcPts val="0"/>
                        </a:spcAft>
                      </a:pPr>
                      <a:r>
                        <a:rPr lang="en-GB" sz="1000" dirty="0">
                          <a:effectLst/>
                          <a:latin typeface="Roboto"/>
                        </a:rPr>
                        <a:t>22% </a:t>
                      </a:r>
                    </a:p>
                    <a:p>
                      <a:pPr>
                        <a:lnSpc>
                          <a:spcPct val="115000"/>
                        </a:lnSpc>
                        <a:spcAft>
                          <a:spcPts val="0"/>
                        </a:spcAft>
                      </a:pPr>
                      <a:r>
                        <a:rPr lang="en-GB" sz="1000" dirty="0">
                          <a:effectLst/>
                          <a:latin typeface="Roboto"/>
                        </a:rPr>
                        <a:t>3% </a:t>
                      </a:r>
                      <a:endParaRPr lang="en-GB" sz="10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000" dirty="0">
                          <a:effectLst/>
                          <a:latin typeface="Roboto"/>
                        </a:rPr>
                        <a:t> </a:t>
                      </a:r>
                      <a:endParaRPr lang="en-GB" sz="1000" dirty="0" smtClean="0">
                        <a:effectLst/>
                        <a:latin typeface="Roboto"/>
                      </a:endParaRPr>
                    </a:p>
                    <a:p>
                      <a:pPr>
                        <a:lnSpc>
                          <a:spcPct val="115000"/>
                        </a:lnSpc>
                        <a:spcAft>
                          <a:spcPts val="0"/>
                        </a:spcAft>
                      </a:pPr>
                      <a:r>
                        <a:rPr lang="en-GB" sz="1000" dirty="0" smtClean="0">
                          <a:effectLst/>
                          <a:latin typeface="Roboto"/>
                        </a:rPr>
                        <a:t>65.8%</a:t>
                      </a:r>
                    </a:p>
                    <a:p>
                      <a:pPr>
                        <a:lnSpc>
                          <a:spcPct val="115000"/>
                        </a:lnSpc>
                        <a:spcAft>
                          <a:spcPts val="0"/>
                        </a:spcAft>
                      </a:pPr>
                      <a:r>
                        <a:rPr lang="en-GB" sz="1000" dirty="0" smtClean="0">
                          <a:effectLst/>
                          <a:latin typeface="Roboto"/>
                        </a:rPr>
                        <a:t>22.1%</a:t>
                      </a:r>
                    </a:p>
                    <a:p>
                      <a:pPr>
                        <a:lnSpc>
                          <a:spcPct val="115000"/>
                        </a:lnSpc>
                        <a:spcAft>
                          <a:spcPts val="0"/>
                        </a:spcAft>
                      </a:pPr>
                      <a:r>
                        <a:rPr lang="en-GB" sz="1000" dirty="0" smtClean="0">
                          <a:effectLst/>
                          <a:latin typeface="Roboto"/>
                        </a:rPr>
                        <a:t>9.2%</a:t>
                      </a:r>
                      <a:endParaRPr lang="en-GB" sz="1000" dirty="0">
                        <a:effectLst/>
                        <a:latin typeface="Roboto"/>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07969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658914" y="308659"/>
            <a:ext cx="5427133" cy="477054"/>
          </a:xfrm>
          <a:prstGeom prst="rect">
            <a:avLst/>
          </a:prstGeom>
          <a:noFill/>
        </p:spPr>
        <p:txBody>
          <a:bodyPr wrap="square" rtlCol="0">
            <a:spAutoFit/>
          </a:bodyPr>
          <a:lstStyle/>
          <a:p>
            <a:r>
              <a:rPr lang="en-US" sz="2500" b="1" dirty="0" smtClean="0">
                <a:solidFill>
                  <a:srgbClr val="12915B"/>
                </a:solidFill>
                <a:latin typeface="Heebo"/>
                <a:cs typeface="Heebo"/>
              </a:rPr>
              <a:t>ESR versus GM data II</a:t>
            </a:r>
            <a:endParaRPr lang="en-US" sz="2500" b="1" dirty="0">
              <a:solidFill>
                <a:srgbClr val="12915B"/>
              </a:solidFill>
              <a:latin typeface="Heebo"/>
              <a:cs typeface="Heebo"/>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16794004"/>
              </p:ext>
            </p:extLst>
          </p:nvPr>
        </p:nvGraphicFramePr>
        <p:xfrm>
          <a:off x="395536" y="897565"/>
          <a:ext cx="8208912" cy="3655271"/>
        </p:xfrm>
        <a:graphic>
          <a:graphicData uri="http://schemas.openxmlformats.org/drawingml/2006/table">
            <a:tbl>
              <a:tblPr firstRow="1" firstCol="1" bandRow="1">
                <a:tableStyleId>{5C22544A-7EE6-4342-B048-85BDC9FD1C3A}</a:tableStyleId>
              </a:tblPr>
              <a:tblGrid>
                <a:gridCol w="2994183">
                  <a:extLst>
                    <a:ext uri="{9D8B030D-6E8A-4147-A177-3AD203B41FA5}">
                      <a16:colId xmlns:a16="http://schemas.microsoft.com/office/drawing/2014/main" xmlns="" val="20000"/>
                    </a:ext>
                  </a:extLst>
                </a:gridCol>
                <a:gridCol w="2726830">
                  <a:extLst>
                    <a:ext uri="{9D8B030D-6E8A-4147-A177-3AD203B41FA5}">
                      <a16:colId xmlns:a16="http://schemas.microsoft.com/office/drawing/2014/main" xmlns="" val="20001"/>
                    </a:ext>
                  </a:extLst>
                </a:gridCol>
                <a:gridCol w="2487899">
                  <a:extLst>
                    <a:ext uri="{9D8B030D-6E8A-4147-A177-3AD203B41FA5}">
                      <a16:colId xmlns:a16="http://schemas.microsoft.com/office/drawing/2014/main" xmlns="" val="20002"/>
                    </a:ext>
                  </a:extLst>
                </a:gridCol>
              </a:tblGrid>
              <a:tr h="549879">
                <a:tc>
                  <a:txBody>
                    <a:bodyPr/>
                    <a:lstStyle/>
                    <a:p>
                      <a:pPr>
                        <a:lnSpc>
                          <a:spcPct val="115000"/>
                        </a:lnSpc>
                        <a:spcAft>
                          <a:spcPts val="0"/>
                        </a:spcAft>
                      </a:pP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smtClean="0">
                          <a:effectLst/>
                          <a:latin typeface="Roboto"/>
                          <a:ea typeface="Calibri"/>
                          <a:cs typeface="Times New Roman"/>
                        </a:rPr>
                        <a:t>ESR</a:t>
                      </a:r>
                    </a:p>
                    <a:p>
                      <a:pPr>
                        <a:lnSpc>
                          <a:spcPct val="115000"/>
                        </a:lnSpc>
                        <a:spcAft>
                          <a:spcPts val="0"/>
                        </a:spcAft>
                      </a:pPr>
                      <a:r>
                        <a:rPr lang="en-GB" sz="1200" dirty="0" smtClean="0">
                          <a:effectLst/>
                          <a:latin typeface="Roboto"/>
                          <a:ea typeface="Calibri"/>
                          <a:cs typeface="Times New Roman"/>
                        </a:rPr>
                        <a:t>N=128</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smtClean="0">
                          <a:effectLst/>
                          <a:latin typeface="Roboto"/>
                          <a:ea typeface="Calibri"/>
                          <a:cs typeface="Times New Roman"/>
                        </a:rPr>
                        <a:t>GM</a:t>
                      </a:r>
                      <a:r>
                        <a:rPr lang="en-GB" sz="1200" baseline="0" dirty="0" smtClean="0">
                          <a:effectLst/>
                          <a:latin typeface="Roboto"/>
                          <a:ea typeface="Calibri"/>
                          <a:cs typeface="Times New Roman"/>
                        </a:rPr>
                        <a:t> data</a:t>
                      </a: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0"/>
                  </a:ext>
                </a:extLst>
              </a:tr>
              <a:tr h="630936">
                <a:tc>
                  <a:txBody>
                    <a:bodyPr/>
                    <a:lstStyle/>
                    <a:p>
                      <a:pPr>
                        <a:lnSpc>
                          <a:spcPct val="115000"/>
                        </a:lnSpc>
                        <a:spcAft>
                          <a:spcPts val="0"/>
                        </a:spcAft>
                      </a:pPr>
                      <a:r>
                        <a:rPr lang="en-GB" sz="1200" dirty="0">
                          <a:effectLst/>
                          <a:latin typeface="Roboto"/>
                        </a:rPr>
                        <a:t>Disability </a:t>
                      </a:r>
                    </a:p>
                    <a:p>
                      <a:pPr>
                        <a:lnSpc>
                          <a:spcPct val="115000"/>
                        </a:lnSpc>
                        <a:spcAft>
                          <a:spcPts val="0"/>
                        </a:spcAft>
                      </a:pPr>
                      <a:r>
                        <a:rPr lang="en-GB" sz="1200" dirty="0">
                          <a:effectLst/>
                          <a:latin typeface="Roboto"/>
                        </a:rPr>
                        <a:t>% Reporting that they have a disability</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27%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smtClean="0">
                          <a:effectLst/>
                          <a:latin typeface="Roboto"/>
                          <a:ea typeface="Calibri"/>
                          <a:cs typeface="Times New Roman"/>
                        </a:rPr>
                        <a:t>17.6% (just Manchester figure)</a:t>
                      </a: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1"/>
                  </a:ext>
                </a:extLst>
              </a:tr>
              <a:tr h="1099758">
                <a:tc>
                  <a:txBody>
                    <a:bodyPr/>
                    <a:lstStyle/>
                    <a:p>
                      <a:pPr>
                        <a:lnSpc>
                          <a:spcPct val="115000"/>
                        </a:lnSpc>
                        <a:spcAft>
                          <a:spcPts val="0"/>
                        </a:spcAft>
                      </a:pPr>
                      <a:r>
                        <a:rPr lang="en-GB" sz="1200" dirty="0">
                          <a:effectLst/>
                          <a:latin typeface="Roboto"/>
                        </a:rPr>
                        <a:t>Working status</a:t>
                      </a:r>
                    </a:p>
                    <a:p>
                      <a:pPr>
                        <a:lnSpc>
                          <a:spcPct val="115000"/>
                        </a:lnSpc>
                        <a:spcAft>
                          <a:spcPts val="0"/>
                        </a:spcAft>
                      </a:pPr>
                      <a:r>
                        <a:rPr lang="en-GB" sz="1200" dirty="0">
                          <a:effectLst/>
                          <a:latin typeface="Roboto"/>
                        </a:rPr>
                        <a:t>%</a:t>
                      </a:r>
                      <a:r>
                        <a:rPr lang="en-GB" sz="1200" dirty="0" smtClean="0">
                          <a:effectLst/>
                          <a:latin typeface="Roboto"/>
                        </a:rPr>
                        <a:t>Working</a:t>
                      </a: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33% </a:t>
                      </a: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smtClean="0">
                          <a:effectLst/>
                          <a:latin typeface="Roboto"/>
                          <a:ea typeface="Calibri"/>
                          <a:cs typeface="Times New Roman"/>
                        </a:rPr>
                        <a:t>72.7%</a:t>
                      </a:r>
                    </a:p>
                    <a:p>
                      <a:pPr>
                        <a:lnSpc>
                          <a:spcPct val="115000"/>
                        </a:lnSpc>
                        <a:spcAft>
                          <a:spcPts val="0"/>
                        </a:spcAft>
                      </a:pPr>
                      <a:endParaRPr lang="en-GB" sz="1200" dirty="0">
                        <a:effectLst/>
                        <a:latin typeface="Roboto"/>
                        <a:ea typeface="Calibri"/>
                        <a:cs typeface="Times New Roman"/>
                      </a:endParaRPr>
                    </a:p>
                  </a:txBody>
                  <a:tcPr marL="68580" marR="68580" marT="0" marB="0"/>
                </a:tc>
                <a:extLst>
                  <a:ext uri="{0D108BD9-81ED-4DB2-BD59-A6C34878D82A}">
                    <a16:rowId xmlns:a16="http://schemas.microsoft.com/office/drawing/2014/main" xmlns="" val="10002"/>
                  </a:ext>
                </a:extLst>
              </a:tr>
              <a:tr h="1374698">
                <a:tc>
                  <a:txBody>
                    <a:bodyPr/>
                    <a:lstStyle/>
                    <a:p>
                      <a:pPr>
                        <a:lnSpc>
                          <a:spcPct val="115000"/>
                        </a:lnSpc>
                        <a:spcAft>
                          <a:spcPts val="0"/>
                        </a:spcAft>
                      </a:pPr>
                      <a:r>
                        <a:rPr lang="en-GB" sz="1200" dirty="0">
                          <a:effectLst/>
                          <a:latin typeface="Roboto"/>
                        </a:rPr>
                        <a:t>Education status </a:t>
                      </a:r>
                    </a:p>
                    <a:p>
                      <a:pPr>
                        <a:lnSpc>
                          <a:spcPct val="115000"/>
                        </a:lnSpc>
                        <a:spcAft>
                          <a:spcPts val="0"/>
                        </a:spcAft>
                      </a:pPr>
                      <a:r>
                        <a:rPr lang="en-GB" sz="1200" dirty="0">
                          <a:effectLst/>
                          <a:latin typeface="Roboto"/>
                        </a:rPr>
                        <a:t>% University education</a:t>
                      </a:r>
                    </a:p>
                    <a:p>
                      <a:pPr>
                        <a:lnSpc>
                          <a:spcPct val="115000"/>
                        </a:lnSpc>
                        <a:spcAft>
                          <a:spcPts val="0"/>
                        </a:spcAft>
                      </a:pPr>
                      <a:endParaRPr lang="en-GB" sz="1200" dirty="0">
                        <a:effectLst/>
                        <a:latin typeface="Roboto"/>
                      </a:endParaRPr>
                    </a:p>
                    <a:p>
                      <a:pPr>
                        <a:lnSpc>
                          <a:spcPct val="115000"/>
                        </a:lnSpc>
                        <a:spcAft>
                          <a:spcPts val="0"/>
                        </a:spcAft>
                      </a:pPr>
                      <a:r>
                        <a:rPr lang="en-GB" sz="1200" dirty="0">
                          <a:effectLst/>
                          <a:latin typeface="Roboto"/>
                        </a:rPr>
                        <a:t> </a:t>
                      </a:r>
                      <a:endParaRPr lang="en-GB" sz="1200" dirty="0">
                        <a:effectLst/>
                        <a:latin typeface="Roboto"/>
                        <a:ea typeface="Calibri"/>
                        <a:cs typeface="Times New Roman"/>
                      </a:endParaRPr>
                    </a:p>
                  </a:txBody>
                  <a:tcPr marL="68580" marR="68580" marT="0" marB="0"/>
                </a:tc>
                <a:tc>
                  <a:txBody>
                    <a:bodyPr/>
                    <a:lstStyle/>
                    <a:p>
                      <a:pPr>
                        <a:lnSpc>
                          <a:spcPct val="115000"/>
                        </a:lnSpc>
                        <a:spcAft>
                          <a:spcPts val="0"/>
                        </a:spcAft>
                      </a:pPr>
                      <a:r>
                        <a:rPr lang="en-GB" sz="1200" dirty="0">
                          <a:effectLst/>
                          <a:latin typeface="Roboto"/>
                        </a:rPr>
                        <a:t> </a:t>
                      </a:r>
                    </a:p>
                    <a:p>
                      <a:pPr>
                        <a:lnSpc>
                          <a:spcPct val="115000"/>
                        </a:lnSpc>
                        <a:spcAft>
                          <a:spcPts val="0"/>
                        </a:spcAft>
                      </a:pPr>
                      <a:r>
                        <a:rPr lang="en-GB" sz="1200" dirty="0">
                          <a:effectLst/>
                          <a:latin typeface="Roboto"/>
                        </a:rPr>
                        <a:t>35% </a:t>
                      </a:r>
                    </a:p>
                    <a:p>
                      <a:pPr>
                        <a:lnSpc>
                          <a:spcPct val="115000"/>
                        </a:lnSpc>
                        <a:spcAft>
                          <a:spcPts val="0"/>
                        </a:spcAft>
                      </a:pPr>
                      <a:endParaRPr lang="en-GB" sz="1200" dirty="0">
                        <a:effectLst/>
                        <a:latin typeface="Roboto"/>
                      </a:endParaRPr>
                    </a:p>
                  </a:txBody>
                  <a:tcPr marL="68580" marR="68580" marT="0" marB="0"/>
                </a:tc>
                <a:tc>
                  <a:txBody>
                    <a:bodyPr/>
                    <a:lstStyle/>
                    <a:p>
                      <a:pPr>
                        <a:lnSpc>
                          <a:spcPct val="115000"/>
                        </a:lnSpc>
                        <a:spcAft>
                          <a:spcPts val="0"/>
                        </a:spcAft>
                      </a:pPr>
                      <a:r>
                        <a:rPr lang="en-GB" sz="1200" dirty="0">
                          <a:effectLst/>
                          <a:latin typeface="Roboto"/>
                        </a:rPr>
                        <a:t> </a:t>
                      </a:r>
                      <a:endParaRPr lang="en-GB" sz="1200" dirty="0" smtClean="0">
                        <a:effectLst/>
                        <a:latin typeface="Roboto"/>
                      </a:endParaRPr>
                    </a:p>
                    <a:p>
                      <a:pPr>
                        <a:lnSpc>
                          <a:spcPct val="115000"/>
                        </a:lnSpc>
                        <a:spcAft>
                          <a:spcPts val="0"/>
                        </a:spcAft>
                      </a:pPr>
                      <a:r>
                        <a:rPr lang="en-GB" sz="1200" dirty="0" smtClean="0">
                          <a:effectLst/>
                          <a:latin typeface="Roboto"/>
                        </a:rPr>
                        <a:t>32%</a:t>
                      </a:r>
                      <a:endParaRPr lang="en-GB" sz="1200" dirty="0">
                        <a:effectLst/>
                        <a:latin typeface="Roboto"/>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93815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CAL_4_3_linesArtboard 1 copy 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07688" y="785818"/>
            <a:ext cx="8368276" cy="461665"/>
          </a:xfrm>
          <a:prstGeom prst="rect">
            <a:avLst/>
          </a:prstGeom>
          <a:noFill/>
        </p:spPr>
        <p:txBody>
          <a:bodyPr wrap="square" rtlCol="0">
            <a:spAutoFit/>
          </a:bodyPr>
          <a:lstStyle/>
          <a:p>
            <a:pPr marL="342900" indent="-342900">
              <a:buFont typeface="Arial"/>
              <a:buChar char="•"/>
            </a:pPr>
            <a:endParaRPr lang="en-GB" sz="1200" dirty="0"/>
          </a:p>
          <a:p>
            <a:pPr marL="342900" indent="-342900">
              <a:buFont typeface="Arial"/>
              <a:buChar char="•"/>
            </a:pPr>
            <a:endParaRPr lang="en-US" sz="1200" dirty="0" smtClean="0">
              <a:solidFill>
                <a:srgbClr val="3E3C4D"/>
              </a:solidFill>
              <a:latin typeface="Roboto"/>
              <a:cs typeface="Roboto"/>
            </a:endParaRPr>
          </a:p>
        </p:txBody>
      </p:sp>
      <p:sp>
        <p:nvSpPr>
          <p:cNvPr id="6" name="TextBox 5"/>
          <p:cNvSpPr txBox="1"/>
          <p:nvPr/>
        </p:nvSpPr>
        <p:spPr>
          <a:xfrm>
            <a:off x="506514" y="225532"/>
            <a:ext cx="5427133" cy="477054"/>
          </a:xfrm>
          <a:prstGeom prst="rect">
            <a:avLst/>
          </a:prstGeom>
          <a:noFill/>
        </p:spPr>
        <p:txBody>
          <a:bodyPr wrap="square" rtlCol="0">
            <a:spAutoFit/>
          </a:bodyPr>
          <a:lstStyle/>
          <a:p>
            <a:r>
              <a:rPr lang="en-US" sz="2500" b="1" dirty="0" smtClean="0">
                <a:solidFill>
                  <a:srgbClr val="12915B"/>
                </a:solidFill>
                <a:latin typeface="Heebo"/>
                <a:cs typeface="Heebo"/>
              </a:rPr>
              <a:t>Postcode mapping</a:t>
            </a:r>
            <a:endParaRPr lang="en-US" sz="2500" b="1" dirty="0">
              <a:solidFill>
                <a:srgbClr val="12915B"/>
              </a:solidFill>
              <a:latin typeface="Heebo"/>
              <a:cs typeface="Heeb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2" y="808854"/>
            <a:ext cx="8783782" cy="3638455"/>
          </a:xfrm>
          <a:prstGeom prst="rect">
            <a:avLst/>
          </a:prstGeom>
        </p:spPr>
      </p:pic>
    </p:spTree>
    <p:extLst>
      <p:ext uri="{BB962C8B-B14F-4D97-AF65-F5344CB8AC3E}">
        <p14:creationId xmlns:p14="http://schemas.microsoft.com/office/powerpoint/2010/main" val="41448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 y="141750"/>
            <a:ext cx="8820000" cy="4860000"/>
          </a:xfrm>
          <a:prstGeom prst="rect">
            <a:avLst/>
          </a:prstGeom>
          <a:solidFill>
            <a:srgbClr val="0033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pic>
        <p:nvPicPr>
          <p:cNvPr id="5" name="Picture 4" descr="Vocal_Large anch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3349" y="425250"/>
            <a:ext cx="1415150" cy="1415150"/>
          </a:xfrm>
          <a:prstGeom prst="rect">
            <a:avLst/>
          </a:prstGeom>
        </p:spPr>
      </p:pic>
      <p:pic>
        <p:nvPicPr>
          <p:cNvPr id="6" name="Picture 5" descr="Vocal_Small anc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4" y="3498607"/>
            <a:ext cx="1595952" cy="1595952"/>
          </a:xfrm>
          <a:prstGeom prst="rect">
            <a:avLst/>
          </a:prstGeom>
        </p:spPr>
      </p:pic>
      <p:sp>
        <p:nvSpPr>
          <p:cNvPr id="7" name="TextBox 6"/>
          <p:cNvSpPr txBox="1"/>
          <p:nvPr/>
        </p:nvSpPr>
        <p:spPr>
          <a:xfrm>
            <a:off x="164939" y="1486837"/>
            <a:ext cx="8819999" cy="1938992"/>
          </a:xfrm>
          <a:prstGeom prst="rect">
            <a:avLst/>
          </a:prstGeom>
          <a:noFill/>
        </p:spPr>
        <p:txBody>
          <a:bodyPr wrap="square" rtlCol="0">
            <a:spAutoFit/>
          </a:bodyPr>
          <a:lstStyle/>
          <a:p>
            <a:pPr algn="ctr"/>
            <a:r>
              <a:rPr lang="en-US" sz="4000" b="1" dirty="0" smtClean="0">
                <a:solidFill>
                  <a:schemeClr val="bg1"/>
                </a:solidFill>
                <a:latin typeface="Heebo"/>
                <a:cs typeface="Heebo"/>
              </a:rPr>
              <a:t>What is </a:t>
            </a:r>
          </a:p>
          <a:p>
            <a:pPr algn="ctr"/>
            <a:r>
              <a:rPr lang="en-US" sz="4000" b="1" dirty="0" smtClean="0">
                <a:solidFill>
                  <a:schemeClr val="bg1"/>
                </a:solidFill>
                <a:latin typeface="Heebo"/>
                <a:cs typeface="Heebo"/>
              </a:rPr>
              <a:t>Public Involvement </a:t>
            </a:r>
          </a:p>
          <a:p>
            <a:pPr algn="ctr"/>
            <a:r>
              <a:rPr lang="en-US" sz="4000" b="1" dirty="0" smtClean="0">
                <a:solidFill>
                  <a:schemeClr val="bg1"/>
                </a:solidFill>
                <a:latin typeface="Heebo"/>
                <a:cs typeface="Heebo"/>
              </a:rPr>
              <a:t>and Engagement?</a:t>
            </a:r>
            <a:endParaRPr lang="en-US" sz="4000" b="1" dirty="0">
              <a:solidFill>
                <a:schemeClr val="bg1"/>
              </a:solidFill>
              <a:latin typeface="Heebo"/>
              <a:cs typeface="Heebo"/>
            </a:endParaRPr>
          </a:p>
        </p:txBody>
      </p:sp>
      <p:pic>
        <p:nvPicPr>
          <p:cNvPr id="8" name="Picture 7" descr="VOCAL_logo_Without strapline_MASTER_W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92" y="425250"/>
            <a:ext cx="1509242" cy="321160"/>
          </a:xfrm>
          <a:prstGeom prst="rect">
            <a:avLst/>
          </a:prstGeom>
        </p:spPr>
      </p:pic>
    </p:spTree>
    <p:extLst>
      <p:ext uri="{BB962C8B-B14F-4D97-AF65-F5344CB8AC3E}">
        <p14:creationId xmlns:p14="http://schemas.microsoft.com/office/powerpoint/2010/main" val="2007520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912" y="152400"/>
            <a:ext cx="8528630" cy="477054"/>
          </a:xfrm>
          <a:prstGeom prst="rect">
            <a:avLst/>
          </a:prstGeom>
          <a:noFill/>
        </p:spPr>
        <p:txBody>
          <a:bodyPr wrap="square" rtlCol="0">
            <a:spAutoFit/>
          </a:bodyPr>
          <a:lstStyle/>
          <a:p>
            <a:r>
              <a:rPr lang="en-US" sz="2500" b="1" dirty="0" smtClean="0">
                <a:solidFill>
                  <a:srgbClr val="12915B"/>
                </a:solidFill>
                <a:latin typeface="Heebo"/>
                <a:cs typeface="Heebo"/>
              </a:rPr>
              <a:t>Public involvement and engagement</a:t>
            </a:r>
            <a:endParaRPr lang="en-US" sz="2500" b="1" dirty="0">
              <a:solidFill>
                <a:srgbClr val="12915B"/>
              </a:solidFill>
              <a:latin typeface="Heebo"/>
              <a:cs typeface="Heebo"/>
            </a:endParaRPr>
          </a:p>
        </p:txBody>
      </p:sp>
      <p:sp>
        <p:nvSpPr>
          <p:cNvPr id="6" name="Oval 5"/>
          <p:cNvSpPr/>
          <p:nvPr/>
        </p:nvSpPr>
        <p:spPr>
          <a:xfrm>
            <a:off x="537695" y="1059582"/>
            <a:ext cx="2711167" cy="2620290"/>
          </a:xfrm>
          <a:prstGeom prst="ellipse">
            <a:avLst/>
          </a:prstGeom>
          <a:solidFill>
            <a:srgbClr val="E7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bg1"/>
                </a:solidFill>
                <a:latin typeface="Heebo"/>
              </a:rPr>
              <a:t>Involvement </a:t>
            </a:r>
            <a:endParaRPr lang="en-GB" sz="2000" b="1" dirty="0" smtClean="0">
              <a:solidFill>
                <a:schemeClr val="bg1"/>
              </a:solidFill>
              <a:latin typeface="Heebo"/>
            </a:endParaRPr>
          </a:p>
          <a:p>
            <a:pPr lvl="0" algn="ctr"/>
            <a:r>
              <a:rPr lang="en-GB" sz="1600" dirty="0" smtClean="0">
                <a:solidFill>
                  <a:schemeClr val="bg1"/>
                </a:solidFill>
                <a:latin typeface="Heebo"/>
              </a:rPr>
              <a:t>People </a:t>
            </a:r>
            <a:r>
              <a:rPr lang="en-GB" sz="1600" dirty="0">
                <a:solidFill>
                  <a:schemeClr val="bg1"/>
                </a:solidFill>
                <a:latin typeface="Heebo"/>
              </a:rPr>
              <a:t>contributing their </a:t>
            </a:r>
            <a:r>
              <a:rPr lang="en-GB" sz="1600" dirty="0" smtClean="0">
                <a:solidFill>
                  <a:schemeClr val="bg1"/>
                </a:solidFill>
                <a:latin typeface="Heebo"/>
              </a:rPr>
              <a:t>experiences </a:t>
            </a:r>
            <a:r>
              <a:rPr lang="en-GB" sz="1600" dirty="0">
                <a:solidFill>
                  <a:schemeClr val="bg1"/>
                </a:solidFill>
                <a:latin typeface="Heebo"/>
              </a:rPr>
              <a:t>to </a:t>
            </a:r>
            <a:r>
              <a:rPr lang="en-GB" sz="1600" dirty="0" smtClean="0">
                <a:solidFill>
                  <a:schemeClr val="bg1"/>
                </a:solidFill>
                <a:latin typeface="Heebo"/>
              </a:rPr>
              <a:t>improve research</a:t>
            </a:r>
            <a:endParaRPr lang="en-GB" sz="1600" dirty="0">
              <a:solidFill>
                <a:schemeClr val="bg1"/>
              </a:solidFill>
              <a:latin typeface="Heebo"/>
            </a:endParaRPr>
          </a:p>
        </p:txBody>
      </p:sp>
      <p:sp>
        <p:nvSpPr>
          <p:cNvPr id="12" name="Oval 11"/>
          <p:cNvSpPr/>
          <p:nvPr/>
        </p:nvSpPr>
        <p:spPr>
          <a:xfrm>
            <a:off x="5786244" y="1043152"/>
            <a:ext cx="2746195" cy="2652482"/>
          </a:xfrm>
          <a:prstGeom prst="ellipse">
            <a:avLst/>
          </a:prstGeom>
          <a:solidFill>
            <a:srgbClr val="3E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000" b="1" dirty="0" smtClean="0">
                <a:latin typeface="Heebo"/>
              </a:rPr>
              <a:t>Engagement</a:t>
            </a:r>
            <a:endParaRPr lang="en-GB" sz="2800" dirty="0">
              <a:latin typeface="Heebo"/>
            </a:endParaRPr>
          </a:p>
          <a:p>
            <a:pPr algn="ctr"/>
            <a:endParaRPr lang="en-GB" sz="1600" dirty="0" smtClean="0">
              <a:latin typeface="Heebo"/>
            </a:endParaRPr>
          </a:p>
          <a:p>
            <a:pPr algn="ctr"/>
            <a:r>
              <a:rPr lang="en-GB" sz="1600" dirty="0" smtClean="0">
                <a:latin typeface="Heebo"/>
              </a:rPr>
              <a:t>Research shared with communities to stimulate interaction</a:t>
            </a:r>
            <a:endParaRPr lang="en-GB" sz="1600" dirty="0">
              <a:latin typeface="Heebo"/>
            </a:endParaRPr>
          </a:p>
        </p:txBody>
      </p:sp>
      <p:sp>
        <p:nvSpPr>
          <p:cNvPr id="14" name="Oval 13"/>
          <p:cNvSpPr/>
          <p:nvPr/>
        </p:nvSpPr>
        <p:spPr>
          <a:xfrm>
            <a:off x="2842491" y="1349438"/>
            <a:ext cx="3405907" cy="3238536"/>
          </a:xfrm>
          <a:prstGeom prst="ellipse">
            <a:avLst/>
          </a:prstGeom>
          <a:solidFill>
            <a:srgbClr val="129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b="1" dirty="0" smtClean="0">
              <a:solidFill>
                <a:schemeClr val="bg1"/>
              </a:solidFill>
              <a:latin typeface="Heebo"/>
            </a:endParaRPr>
          </a:p>
          <a:p>
            <a:pPr algn="ctr"/>
            <a:endParaRPr lang="en-GB" sz="1600" b="1" dirty="0">
              <a:solidFill>
                <a:schemeClr val="bg1"/>
              </a:solidFill>
              <a:latin typeface="Heebo"/>
            </a:endParaRPr>
          </a:p>
          <a:p>
            <a:pPr algn="ctr"/>
            <a:r>
              <a:rPr lang="en-GB" sz="1600" b="1" dirty="0" smtClean="0">
                <a:solidFill>
                  <a:schemeClr val="bg1"/>
                </a:solidFill>
                <a:latin typeface="Heebo"/>
              </a:rPr>
              <a:t>Vocal approach</a:t>
            </a:r>
          </a:p>
          <a:p>
            <a:pPr algn="ctr"/>
            <a:r>
              <a:rPr lang="en-GB" sz="1600" dirty="0" smtClean="0">
                <a:solidFill>
                  <a:schemeClr val="bg1"/>
                </a:solidFill>
                <a:latin typeface="Heebo"/>
              </a:rPr>
              <a:t>Bringing health research and people together for everyone’s benefit.  </a:t>
            </a:r>
          </a:p>
          <a:p>
            <a:pPr algn="ctr"/>
            <a:r>
              <a:rPr lang="en-GB" sz="1600" dirty="0" smtClean="0">
                <a:solidFill>
                  <a:schemeClr val="bg1"/>
                </a:solidFill>
                <a:latin typeface="Heebo"/>
              </a:rPr>
              <a:t> </a:t>
            </a:r>
          </a:p>
          <a:p>
            <a:pPr algn="ctr"/>
            <a:endParaRPr lang="en-GB" sz="1200" dirty="0" smtClean="0">
              <a:solidFill>
                <a:schemeClr val="bg1"/>
              </a:solidFill>
              <a:latin typeface="Heebo"/>
            </a:endParaRPr>
          </a:p>
        </p:txBody>
      </p:sp>
      <p:sp>
        <p:nvSpPr>
          <p:cNvPr id="13" name="Rectangle 12"/>
          <p:cNvSpPr/>
          <p:nvPr/>
        </p:nvSpPr>
        <p:spPr>
          <a:xfrm>
            <a:off x="544226" y="712100"/>
            <a:ext cx="3013993" cy="307777"/>
          </a:xfrm>
          <a:prstGeom prst="rect">
            <a:avLst/>
          </a:prstGeom>
        </p:spPr>
        <p:txBody>
          <a:bodyPr wrap="square">
            <a:spAutoFit/>
          </a:bodyPr>
          <a:lstStyle/>
          <a:p>
            <a:pPr lvl="0" algn="ctr"/>
            <a:endParaRPr lang="en-GB" sz="1400" b="1" dirty="0" smtClean="0">
              <a:solidFill>
                <a:schemeClr val="bg1"/>
              </a:solidFill>
              <a:latin typeface="Heebo"/>
            </a:endParaRPr>
          </a:p>
        </p:txBody>
      </p:sp>
    </p:spTree>
    <p:extLst>
      <p:ext uri="{BB962C8B-B14F-4D97-AF65-F5344CB8AC3E}">
        <p14:creationId xmlns:p14="http://schemas.microsoft.com/office/powerpoint/2010/main" val="3201690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CAL_Slide masters_5.png"/>
          <p:cNvPicPr>
            <a:picLocks noChangeAspect="1"/>
          </p:cNvPicPr>
          <p:nvPr/>
        </p:nvPicPr>
        <p:blipFill rotWithShape="1">
          <a:blip r:embed="rId3" cstate="print">
            <a:extLst>
              <a:ext uri="{28A0092B-C50C-407E-A947-70E740481C1C}">
                <a14:useLocalDpi xmlns:a14="http://schemas.microsoft.com/office/drawing/2010/main" val="0"/>
              </a:ext>
            </a:extLst>
          </a:blip>
          <a:srcRect l="1325" r="-1325"/>
          <a:stretch/>
        </p:blipFill>
        <p:spPr>
          <a:xfrm flipH="1">
            <a:off x="0" y="0"/>
            <a:ext cx="9144000" cy="5143500"/>
          </a:xfrm>
          <a:prstGeom prst="rect">
            <a:avLst/>
          </a:prstGeom>
        </p:spPr>
      </p:pic>
      <p:sp>
        <p:nvSpPr>
          <p:cNvPr id="6" name="TextBox 5"/>
          <p:cNvSpPr txBox="1"/>
          <p:nvPr/>
        </p:nvSpPr>
        <p:spPr>
          <a:xfrm>
            <a:off x="5014005" y="413832"/>
            <a:ext cx="5427133" cy="861774"/>
          </a:xfrm>
          <a:prstGeom prst="rect">
            <a:avLst/>
          </a:prstGeom>
          <a:noFill/>
        </p:spPr>
        <p:txBody>
          <a:bodyPr wrap="square" rtlCol="0">
            <a:spAutoFit/>
          </a:bodyPr>
          <a:lstStyle/>
          <a:p>
            <a:r>
              <a:rPr lang="en-US" sz="2500" b="1" dirty="0" smtClean="0">
                <a:solidFill>
                  <a:srgbClr val="E9721B"/>
                </a:solidFill>
                <a:latin typeface="Heebo"/>
                <a:cs typeface="Heebo"/>
              </a:rPr>
              <a:t>Public Involvement</a:t>
            </a:r>
          </a:p>
          <a:p>
            <a:r>
              <a:rPr lang="en-US" sz="2500" b="1" dirty="0">
                <a:solidFill>
                  <a:srgbClr val="E9721B"/>
                </a:solidFill>
                <a:latin typeface="Heebo"/>
                <a:cs typeface="Heebo"/>
              </a:rPr>
              <a:t>a</a:t>
            </a:r>
            <a:r>
              <a:rPr lang="en-US" sz="2500" b="1" dirty="0" smtClean="0">
                <a:solidFill>
                  <a:srgbClr val="E9721B"/>
                </a:solidFill>
                <a:latin typeface="Heebo"/>
                <a:cs typeface="Heebo"/>
              </a:rPr>
              <a:t>t the CRF </a:t>
            </a:r>
            <a:endParaRPr lang="en-US" sz="2500" b="1" dirty="0">
              <a:solidFill>
                <a:srgbClr val="E9721B"/>
              </a:solidFill>
              <a:latin typeface="Heebo"/>
              <a:cs typeface="Heebo"/>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223" t="509" r="38447" b="2277"/>
          <a:stretch/>
        </p:blipFill>
        <p:spPr>
          <a:xfrm>
            <a:off x="0" y="0"/>
            <a:ext cx="4550631" cy="5143499"/>
          </a:xfrm>
          <a:prstGeom prst="rect">
            <a:avLst/>
          </a:prstGeom>
        </p:spPr>
      </p:pic>
      <p:pic>
        <p:nvPicPr>
          <p:cNvPr id="11" name="Picture 10" descr="Vocal_Large anc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0285" y="266063"/>
            <a:ext cx="1440000" cy="1440000"/>
          </a:xfrm>
          <a:prstGeom prst="rect">
            <a:avLst/>
          </a:prstGeom>
        </p:spPr>
      </p:pic>
      <p:pic>
        <p:nvPicPr>
          <p:cNvPr id="12" name="Picture 11" descr="Vocal_Small anch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 y="3785783"/>
            <a:ext cx="1440000" cy="1440000"/>
          </a:xfrm>
          <a:prstGeom prst="rect">
            <a:avLst/>
          </a:prstGeom>
        </p:spPr>
      </p:pic>
      <p:sp>
        <p:nvSpPr>
          <p:cNvPr id="13" name="TextBox 12"/>
          <p:cNvSpPr txBox="1"/>
          <p:nvPr/>
        </p:nvSpPr>
        <p:spPr>
          <a:xfrm>
            <a:off x="4716325" y="3340899"/>
            <a:ext cx="4188270" cy="1031051"/>
          </a:xfrm>
          <a:prstGeom prst="rect">
            <a:avLst/>
          </a:prstGeom>
          <a:noFill/>
        </p:spPr>
        <p:txBody>
          <a:bodyPr wrap="square" rtlCol="0">
            <a:spAutoFit/>
          </a:bodyPr>
          <a:lstStyle/>
          <a:p>
            <a:pPr marL="342900" indent="-342900">
              <a:buFont typeface="Arial"/>
              <a:buChar char="•"/>
            </a:pPr>
            <a:r>
              <a:rPr lang="en-US" sz="1300" b="1" dirty="0" smtClean="0">
                <a:solidFill>
                  <a:srgbClr val="E9721B"/>
                </a:solidFill>
                <a:latin typeface="Heebo"/>
                <a:cs typeface="Heebo"/>
              </a:rPr>
              <a:t>Advisory Panels</a:t>
            </a:r>
            <a:r>
              <a:rPr lang="en-US" sz="2000" dirty="0" smtClean="0">
                <a:solidFill>
                  <a:srgbClr val="E9721B"/>
                </a:solidFill>
                <a:latin typeface="Roboto"/>
                <a:cs typeface="Roboto"/>
              </a:rPr>
              <a:t/>
            </a:r>
            <a:br>
              <a:rPr lang="en-US" sz="2000" dirty="0" smtClean="0">
                <a:solidFill>
                  <a:srgbClr val="E9721B"/>
                </a:solidFill>
                <a:latin typeface="Roboto"/>
                <a:cs typeface="Roboto"/>
              </a:rPr>
            </a:br>
            <a:r>
              <a:rPr lang="en-GB" sz="1200" dirty="0" smtClean="0">
                <a:latin typeface="Roboto"/>
                <a:cs typeface="Roboto"/>
              </a:rPr>
              <a:t>Vocal runs a number of advisory panels that can be access by anyone who works at the CRF or BRC and would benefit from patient or public input for their research design or facility development.</a:t>
            </a:r>
            <a:endParaRPr lang="en-US" sz="1200" dirty="0" smtClean="0">
              <a:solidFill>
                <a:srgbClr val="3E3C4D"/>
              </a:solidFill>
              <a:latin typeface="Roboto"/>
              <a:cs typeface="Roboto"/>
            </a:endParaRPr>
          </a:p>
        </p:txBody>
      </p:sp>
      <p:sp>
        <p:nvSpPr>
          <p:cNvPr id="14" name="TextBox 13"/>
          <p:cNvSpPr txBox="1"/>
          <p:nvPr/>
        </p:nvSpPr>
        <p:spPr>
          <a:xfrm>
            <a:off x="4693192" y="2558102"/>
            <a:ext cx="4188270" cy="661720"/>
          </a:xfrm>
          <a:prstGeom prst="rect">
            <a:avLst/>
          </a:prstGeom>
          <a:noFill/>
        </p:spPr>
        <p:txBody>
          <a:bodyPr wrap="square" rtlCol="0">
            <a:spAutoFit/>
          </a:bodyPr>
          <a:lstStyle/>
          <a:p>
            <a:pPr marL="342900" indent="-342900">
              <a:buFont typeface="Arial"/>
              <a:buChar char="•"/>
            </a:pPr>
            <a:r>
              <a:rPr lang="en-US" sz="1300" b="1" dirty="0" smtClean="0">
                <a:solidFill>
                  <a:srgbClr val="E9721B"/>
                </a:solidFill>
                <a:latin typeface="Heebo"/>
                <a:cs typeface="Heebo"/>
              </a:rPr>
              <a:t>Patient Journey/ Patient Experience</a:t>
            </a:r>
            <a:r>
              <a:rPr lang="en-US" sz="2000" dirty="0" smtClean="0">
                <a:solidFill>
                  <a:srgbClr val="E9721B"/>
                </a:solidFill>
                <a:latin typeface="Heebo"/>
                <a:cs typeface="Heebo"/>
              </a:rPr>
              <a:t/>
            </a:r>
            <a:br>
              <a:rPr lang="en-US" sz="2000" dirty="0" smtClean="0">
                <a:solidFill>
                  <a:srgbClr val="E9721B"/>
                </a:solidFill>
                <a:latin typeface="Heebo"/>
                <a:cs typeface="Heebo"/>
              </a:rPr>
            </a:br>
            <a:r>
              <a:rPr lang="en-GB" sz="1200" dirty="0" smtClean="0">
                <a:latin typeface="Roboto"/>
                <a:cs typeface="Roboto"/>
              </a:rPr>
              <a:t>Work carried out to improve the experiences of patients visiting our facilities.</a:t>
            </a:r>
            <a:endParaRPr lang="en-US" sz="1200" dirty="0" smtClean="0">
              <a:solidFill>
                <a:srgbClr val="3E3C4D"/>
              </a:solidFill>
              <a:latin typeface="Roboto"/>
              <a:cs typeface="Roboto"/>
            </a:endParaRPr>
          </a:p>
        </p:txBody>
      </p:sp>
      <p:sp>
        <p:nvSpPr>
          <p:cNvPr id="15" name="TextBox 14"/>
          <p:cNvSpPr txBox="1"/>
          <p:nvPr/>
        </p:nvSpPr>
        <p:spPr>
          <a:xfrm>
            <a:off x="4716325" y="1581348"/>
            <a:ext cx="4188270" cy="846386"/>
          </a:xfrm>
          <a:prstGeom prst="rect">
            <a:avLst/>
          </a:prstGeom>
          <a:noFill/>
        </p:spPr>
        <p:txBody>
          <a:bodyPr wrap="square" rtlCol="0">
            <a:spAutoFit/>
          </a:bodyPr>
          <a:lstStyle/>
          <a:p>
            <a:pPr marL="342900" indent="-342900">
              <a:buFont typeface="Arial"/>
              <a:buChar char="•"/>
            </a:pPr>
            <a:r>
              <a:rPr lang="en-US" sz="1300" b="1" dirty="0" smtClean="0">
                <a:solidFill>
                  <a:srgbClr val="E9721B"/>
                </a:solidFill>
                <a:latin typeface="Heebo"/>
                <a:cs typeface="Heebo"/>
              </a:rPr>
              <a:t>Governance and Decision Making</a:t>
            </a:r>
            <a:r>
              <a:rPr lang="en-US" sz="2000" dirty="0" smtClean="0">
                <a:solidFill>
                  <a:srgbClr val="E9721B"/>
                </a:solidFill>
                <a:latin typeface="Heebo"/>
                <a:cs typeface="Heebo"/>
              </a:rPr>
              <a:t/>
            </a:r>
            <a:br>
              <a:rPr lang="en-US" sz="2000" dirty="0" smtClean="0">
                <a:solidFill>
                  <a:srgbClr val="E9721B"/>
                </a:solidFill>
                <a:latin typeface="Heebo"/>
                <a:cs typeface="Heebo"/>
              </a:rPr>
            </a:br>
            <a:r>
              <a:rPr lang="en-GB" sz="1200" dirty="0" smtClean="0">
                <a:latin typeface="Roboto"/>
                <a:cs typeface="Heebo"/>
              </a:rPr>
              <a:t>Members of the public and community leaders from Greater Manchester sit on a number of our boards at the Clinical </a:t>
            </a:r>
            <a:r>
              <a:rPr lang="en-GB" sz="1200" dirty="0" smtClean="0">
                <a:latin typeface="Roboto"/>
                <a:cs typeface="Heebo"/>
              </a:rPr>
              <a:t>Research </a:t>
            </a:r>
            <a:r>
              <a:rPr lang="en-GB" sz="1200" dirty="0" smtClean="0">
                <a:latin typeface="Roboto"/>
                <a:cs typeface="Heebo"/>
              </a:rPr>
              <a:t>Facility. </a:t>
            </a:r>
            <a:endParaRPr lang="en-US" sz="1200" dirty="0" smtClean="0">
              <a:solidFill>
                <a:srgbClr val="3E3C4D"/>
              </a:solidFill>
              <a:latin typeface="Roboto"/>
              <a:cs typeface="Roboto"/>
            </a:endParaRPr>
          </a:p>
        </p:txBody>
      </p:sp>
    </p:spTree>
    <p:extLst>
      <p:ext uri="{BB962C8B-B14F-4D97-AF65-F5344CB8AC3E}">
        <p14:creationId xmlns:p14="http://schemas.microsoft.com/office/powerpoint/2010/main" val="3240065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VOCAL_Slide masters_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8"/>
            <a:ext cx="8229600" cy="709588"/>
          </a:xfrm>
        </p:spPr>
        <p:txBody>
          <a:bodyPr>
            <a:normAutofit/>
          </a:bodyPr>
          <a:lstStyle/>
          <a:p>
            <a:r>
              <a:rPr lang="en-GB" sz="3000" b="1" dirty="0">
                <a:solidFill>
                  <a:srgbClr val="E9721B"/>
                </a:solidFill>
                <a:latin typeface="Heebo"/>
                <a:cs typeface="Heebo"/>
              </a:rPr>
              <a:t>Organisation of PPIE within </a:t>
            </a:r>
            <a:r>
              <a:rPr lang="en-GB" sz="3000" b="1" dirty="0" smtClean="0">
                <a:solidFill>
                  <a:srgbClr val="E9721B"/>
                </a:solidFill>
                <a:latin typeface="Heebo"/>
                <a:cs typeface="Heebo"/>
              </a:rPr>
              <a:t>MCRF</a:t>
            </a:r>
            <a:endParaRPr lang="en-GB" sz="3000" b="1" dirty="0">
              <a:solidFill>
                <a:schemeClr val="accent5">
                  <a:lumMod val="75000"/>
                </a:schemeClr>
              </a:solidFill>
            </a:endParaRPr>
          </a:p>
        </p:txBody>
      </p:sp>
      <p:sp>
        <p:nvSpPr>
          <p:cNvPr id="4" name="TextBox 3"/>
          <p:cNvSpPr txBox="1"/>
          <p:nvPr/>
        </p:nvSpPr>
        <p:spPr>
          <a:xfrm>
            <a:off x="1308636" y="1059582"/>
            <a:ext cx="6598735" cy="646331"/>
          </a:xfrm>
          <a:prstGeom prst="rect">
            <a:avLst/>
          </a:prstGeom>
          <a:noFill/>
          <a:ln>
            <a:solidFill>
              <a:schemeClr val="accent1"/>
            </a:solidFill>
          </a:ln>
        </p:spPr>
        <p:txBody>
          <a:bodyPr wrap="square" rtlCol="0">
            <a:spAutoFit/>
          </a:bodyPr>
          <a:lstStyle/>
          <a:p>
            <a:pPr algn="ctr"/>
            <a:r>
              <a:rPr lang="en-GB" b="1" dirty="0" smtClean="0"/>
              <a:t>MCRF Governance Group </a:t>
            </a:r>
          </a:p>
          <a:p>
            <a:pPr algn="ctr"/>
            <a:r>
              <a:rPr lang="en-GB" dirty="0" smtClean="0"/>
              <a:t>Neil </a:t>
            </a:r>
            <a:r>
              <a:rPr lang="en-GB" dirty="0" err="1" smtClean="0"/>
              <a:t>Walbran</a:t>
            </a:r>
            <a:r>
              <a:rPr lang="en-GB" dirty="0" smtClean="0"/>
              <a:t> – </a:t>
            </a:r>
            <a:r>
              <a:rPr lang="en-GB" dirty="0" err="1" smtClean="0"/>
              <a:t>Healthwatch</a:t>
            </a:r>
            <a:r>
              <a:rPr lang="en-GB" dirty="0" smtClean="0"/>
              <a:t> Manchester CEO</a:t>
            </a:r>
            <a:endParaRPr lang="en-GB" dirty="0"/>
          </a:p>
        </p:txBody>
      </p:sp>
      <p:sp>
        <p:nvSpPr>
          <p:cNvPr id="5" name="TextBox 4"/>
          <p:cNvSpPr txBox="1"/>
          <p:nvPr/>
        </p:nvSpPr>
        <p:spPr>
          <a:xfrm>
            <a:off x="1331640" y="1995686"/>
            <a:ext cx="6598735" cy="646331"/>
          </a:xfrm>
          <a:prstGeom prst="rect">
            <a:avLst/>
          </a:prstGeom>
          <a:noFill/>
          <a:ln>
            <a:solidFill>
              <a:schemeClr val="accent1"/>
            </a:solidFill>
          </a:ln>
        </p:spPr>
        <p:txBody>
          <a:bodyPr wrap="square" rtlCol="0">
            <a:spAutoFit/>
          </a:bodyPr>
          <a:lstStyle/>
          <a:p>
            <a:pPr algn="ctr"/>
            <a:r>
              <a:rPr lang="en-GB" b="1" dirty="0" smtClean="0"/>
              <a:t>MCRF Executive Committee </a:t>
            </a:r>
          </a:p>
          <a:p>
            <a:pPr algn="ctr"/>
            <a:r>
              <a:rPr lang="en-GB" dirty="0" smtClean="0"/>
              <a:t>Grace McCorkle  - Public chair of Inclusive Research Group</a:t>
            </a:r>
            <a:endParaRPr lang="en-GB" dirty="0"/>
          </a:p>
        </p:txBody>
      </p:sp>
      <p:sp>
        <p:nvSpPr>
          <p:cNvPr id="6" name="TextBox 5"/>
          <p:cNvSpPr txBox="1"/>
          <p:nvPr/>
        </p:nvSpPr>
        <p:spPr>
          <a:xfrm>
            <a:off x="1308636" y="3005539"/>
            <a:ext cx="6598735" cy="646331"/>
          </a:xfrm>
          <a:prstGeom prst="rect">
            <a:avLst/>
          </a:prstGeom>
          <a:noFill/>
          <a:ln>
            <a:solidFill>
              <a:schemeClr val="accent1"/>
            </a:solidFill>
          </a:ln>
        </p:spPr>
        <p:txBody>
          <a:bodyPr wrap="square" rtlCol="0">
            <a:spAutoFit/>
          </a:bodyPr>
          <a:lstStyle/>
          <a:p>
            <a:pPr algn="ctr"/>
            <a:r>
              <a:rPr lang="en-GB" b="1" dirty="0" smtClean="0"/>
              <a:t>MCRF Inclusive Research Group (under review) </a:t>
            </a:r>
            <a:endParaRPr lang="en-GB" b="1" dirty="0"/>
          </a:p>
          <a:p>
            <a:pPr algn="ctr"/>
            <a:r>
              <a:rPr lang="en-GB" dirty="0" smtClean="0"/>
              <a:t>Staff and public contributors </a:t>
            </a:r>
            <a:endParaRPr lang="en-GB" dirty="0"/>
          </a:p>
        </p:txBody>
      </p:sp>
      <p:sp>
        <p:nvSpPr>
          <p:cNvPr id="10" name="TextBox 9"/>
          <p:cNvSpPr txBox="1"/>
          <p:nvPr/>
        </p:nvSpPr>
        <p:spPr>
          <a:xfrm>
            <a:off x="1308636" y="4011910"/>
            <a:ext cx="1967220" cy="646331"/>
          </a:xfrm>
          <a:prstGeom prst="rect">
            <a:avLst/>
          </a:prstGeom>
          <a:noFill/>
          <a:ln>
            <a:solidFill>
              <a:schemeClr val="accent1"/>
            </a:solidFill>
          </a:ln>
        </p:spPr>
        <p:txBody>
          <a:bodyPr wrap="square" rtlCol="0">
            <a:spAutoFit/>
          </a:bodyPr>
          <a:lstStyle/>
          <a:p>
            <a:pPr algn="ctr"/>
            <a:r>
              <a:rPr lang="en-GB" dirty="0" smtClean="0"/>
              <a:t>Outreach and engagement</a:t>
            </a:r>
            <a:endParaRPr lang="en-GB" dirty="0"/>
          </a:p>
        </p:txBody>
      </p:sp>
      <p:sp>
        <p:nvSpPr>
          <p:cNvPr id="11" name="TextBox 10"/>
          <p:cNvSpPr txBox="1"/>
          <p:nvPr/>
        </p:nvSpPr>
        <p:spPr>
          <a:xfrm>
            <a:off x="5747131" y="4011910"/>
            <a:ext cx="2160240" cy="646331"/>
          </a:xfrm>
          <a:prstGeom prst="rect">
            <a:avLst/>
          </a:prstGeom>
          <a:noFill/>
          <a:ln>
            <a:solidFill>
              <a:schemeClr val="accent1"/>
            </a:solidFill>
          </a:ln>
        </p:spPr>
        <p:txBody>
          <a:bodyPr wrap="square" rtlCol="0">
            <a:spAutoFit/>
          </a:bodyPr>
          <a:lstStyle/>
          <a:p>
            <a:pPr algn="ctr"/>
            <a:r>
              <a:rPr lang="en-GB" dirty="0" smtClean="0"/>
              <a:t>Patient Experience projects</a:t>
            </a:r>
          </a:p>
        </p:txBody>
      </p:sp>
      <p:sp>
        <p:nvSpPr>
          <p:cNvPr id="14" name="TextBox 13"/>
          <p:cNvSpPr txBox="1"/>
          <p:nvPr/>
        </p:nvSpPr>
        <p:spPr>
          <a:xfrm>
            <a:off x="3491880" y="4011910"/>
            <a:ext cx="2088232" cy="646331"/>
          </a:xfrm>
          <a:prstGeom prst="rect">
            <a:avLst/>
          </a:prstGeom>
          <a:noFill/>
          <a:ln>
            <a:solidFill>
              <a:schemeClr val="accent1"/>
            </a:solidFill>
          </a:ln>
        </p:spPr>
        <p:txBody>
          <a:bodyPr wrap="square" rtlCol="0">
            <a:spAutoFit/>
          </a:bodyPr>
          <a:lstStyle/>
          <a:p>
            <a:pPr algn="ctr"/>
            <a:r>
              <a:rPr lang="en-GB" dirty="0" smtClean="0"/>
              <a:t>Inclusive Research projects</a:t>
            </a:r>
            <a:endParaRPr lang="en-GB" dirty="0"/>
          </a:p>
        </p:txBody>
      </p:sp>
      <p:sp>
        <p:nvSpPr>
          <p:cNvPr id="20" name="Up-Down Arrow 19"/>
          <p:cNvSpPr/>
          <p:nvPr/>
        </p:nvSpPr>
        <p:spPr>
          <a:xfrm>
            <a:off x="4427984" y="2643758"/>
            <a:ext cx="180019" cy="3617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Down Arrow 20"/>
          <p:cNvSpPr/>
          <p:nvPr/>
        </p:nvSpPr>
        <p:spPr>
          <a:xfrm>
            <a:off x="4416353" y="1707655"/>
            <a:ext cx="191650" cy="2880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Up-Down Arrow 21"/>
          <p:cNvSpPr/>
          <p:nvPr/>
        </p:nvSpPr>
        <p:spPr>
          <a:xfrm>
            <a:off x="4416352" y="3651870"/>
            <a:ext cx="239285"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Up-Down Arrow 22"/>
          <p:cNvSpPr/>
          <p:nvPr/>
        </p:nvSpPr>
        <p:spPr>
          <a:xfrm>
            <a:off x="6707608" y="3651870"/>
            <a:ext cx="239285"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Down Arrow 23"/>
          <p:cNvSpPr/>
          <p:nvPr/>
        </p:nvSpPr>
        <p:spPr>
          <a:xfrm>
            <a:off x="2172603" y="3651870"/>
            <a:ext cx="239285"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874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7" r="41048" b="-1"/>
          <a:stretch/>
        </p:blipFill>
        <p:spPr bwMode="auto">
          <a:xfrm flipH="1">
            <a:off x="5220072" y="-92547"/>
            <a:ext cx="3960440" cy="525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VOCAL_Slide masters_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0"/>
            <a:ext cx="9144000" cy="5143500"/>
          </a:xfrm>
          <a:prstGeom prst="rect">
            <a:avLst/>
          </a:prstGeom>
        </p:spPr>
      </p:pic>
      <p:sp>
        <p:nvSpPr>
          <p:cNvPr id="7" name="TextBox 6"/>
          <p:cNvSpPr txBox="1"/>
          <p:nvPr/>
        </p:nvSpPr>
        <p:spPr>
          <a:xfrm>
            <a:off x="207688" y="1059582"/>
            <a:ext cx="4796360" cy="4031873"/>
          </a:xfrm>
          <a:prstGeom prst="rect">
            <a:avLst/>
          </a:prstGeom>
          <a:noFill/>
        </p:spPr>
        <p:txBody>
          <a:bodyPr wrap="square" rtlCol="0">
            <a:spAutoFit/>
          </a:bodyPr>
          <a:lstStyle/>
          <a:p>
            <a:r>
              <a:rPr lang="en-GB" sz="1600" b="1" dirty="0"/>
              <a:t>Inclusive Research Group</a:t>
            </a:r>
          </a:p>
          <a:p>
            <a:r>
              <a:rPr lang="en-US" sz="1600" i="1" dirty="0"/>
              <a:t>Previously the Involvement and Engagement Group</a:t>
            </a:r>
          </a:p>
          <a:p>
            <a:r>
              <a:rPr lang="en-US" sz="1600" dirty="0"/>
              <a:t>A group of staff, patients and members of the public</a:t>
            </a:r>
          </a:p>
          <a:p>
            <a:r>
              <a:rPr lang="en-US" sz="1600" dirty="0"/>
              <a:t>who support on patient experience and community</a:t>
            </a:r>
          </a:p>
          <a:p>
            <a:r>
              <a:rPr lang="en-GB" sz="1600" dirty="0"/>
              <a:t>engagement work</a:t>
            </a:r>
            <a:r>
              <a:rPr lang="en-GB" sz="1600" dirty="0" smtClean="0"/>
              <a:t>.</a:t>
            </a:r>
          </a:p>
          <a:p>
            <a:endParaRPr lang="en-GB" sz="1600" dirty="0"/>
          </a:p>
          <a:p>
            <a:r>
              <a:rPr lang="en-GB" sz="1600" b="1" dirty="0"/>
              <a:t>Voice Up</a:t>
            </a:r>
          </a:p>
          <a:p>
            <a:r>
              <a:rPr lang="en-US" sz="1600" dirty="0"/>
              <a:t>Young people in Greater Manchester who input into</a:t>
            </a:r>
          </a:p>
          <a:p>
            <a:r>
              <a:rPr lang="en-US" sz="1600" dirty="0"/>
              <a:t>CRF &amp; BRC communications and research</a:t>
            </a:r>
            <a:r>
              <a:rPr lang="en-US" sz="1600" dirty="0" smtClean="0"/>
              <a:t>.</a:t>
            </a:r>
          </a:p>
          <a:p>
            <a:endParaRPr lang="en-US" sz="1600" dirty="0"/>
          </a:p>
          <a:p>
            <a:r>
              <a:rPr lang="en-US" sz="1600" b="1" dirty="0"/>
              <a:t>Black, Asian, Minority Ethnic Advisory </a:t>
            </a:r>
            <a:r>
              <a:rPr lang="en-US" sz="1600" b="1" dirty="0" smtClean="0"/>
              <a:t>Group </a:t>
            </a:r>
            <a:r>
              <a:rPr lang="en-GB" sz="1600" b="1" dirty="0" smtClean="0"/>
              <a:t>(BRAG</a:t>
            </a:r>
            <a:r>
              <a:rPr lang="en-GB" sz="1600" b="1" dirty="0"/>
              <a:t>)</a:t>
            </a:r>
          </a:p>
          <a:p>
            <a:r>
              <a:rPr lang="en-US" sz="1600" dirty="0"/>
              <a:t>Ensures experiences and insights of BAMER</a:t>
            </a:r>
          </a:p>
          <a:p>
            <a:r>
              <a:rPr lang="en-US" sz="1600" dirty="0"/>
              <a:t>communities is embedded into the work of CRF &amp; </a:t>
            </a:r>
            <a:r>
              <a:rPr lang="en-US" sz="1600" dirty="0" smtClean="0"/>
              <a:t>BRC</a:t>
            </a:r>
          </a:p>
          <a:p>
            <a:endParaRPr lang="en-US" sz="1600" dirty="0"/>
          </a:p>
          <a:p>
            <a:r>
              <a:rPr lang="en-US" sz="1600" b="1" dirty="0"/>
              <a:t>Deaf Experts by Experience (DEEG)</a:t>
            </a:r>
            <a:endParaRPr lang="en-US" sz="1600" dirty="0">
              <a:solidFill>
                <a:srgbClr val="4F81BD">
                  <a:lumMod val="50000"/>
                </a:srgbClr>
              </a:solidFill>
              <a:cs typeface="Arial" panose="020B0604020202020204" pitchFamily="34" charset="0"/>
            </a:endParaRPr>
          </a:p>
          <a:p>
            <a:pPr marL="285750" indent="-285750">
              <a:buFontTx/>
              <a:buChar char="-"/>
            </a:pPr>
            <a:endParaRPr lang="en-GB" sz="1600" dirty="0">
              <a:solidFill>
                <a:srgbClr val="4F81BD">
                  <a:lumMod val="50000"/>
                </a:srgbClr>
              </a:solidFill>
              <a:cs typeface="Arial" panose="020B0604020202020204" pitchFamily="34" charset="0"/>
            </a:endParaRPr>
          </a:p>
        </p:txBody>
      </p:sp>
      <p:sp>
        <p:nvSpPr>
          <p:cNvPr id="8" name="TextBox 7"/>
          <p:cNvSpPr txBox="1"/>
          <p:nvPr/>
        </p:nvSpPr>
        <p:spPr>
          <a:xfrm>
            <a:off x="207688" y="419084"/>
            <a:ext cx="5427133" cy="400110"/>
          </a:xfrm>
          <a:prstGeom prst="rect">
            <a:avLst/>
          </a:prstGeom>
          <a:noFill/>
        </p:spPr>
        <p:txBody>
          <a:bodyPr wrap="square" rtlCol="0">
            <a:spAutoFit/>
          </a:bodyPr>
          <a:lstStyle/>
          <a:p>
            <a:r>
              <a:rPr lang="en-US" sz="2000" b="1" dirty="0" smtClean="0">
                <a:solidFill>
                  <a:srgbClr val="E9721B"/>
                </a:solidFill>
                <a:latin typeface="Heebo"/>
                <a:cs typeface="Heebo"/>
              </a:rPr>
              <a:t>Research Advisory Groups</a:t>
            </a:r>
            <a:endParaRPr lang="en-US" sz="2000" b="1" dirty="0">
              <a:solidFill>
                <a:srgbClr val="E9721B"/>
              </a:solidFill>
              <a:latin typeface="Heebo"/>
              <a:cs typeface="Heebo"/>
            </a:endParaRPr>
          </a:p>
        </p:txBody>
      </p:sp>
    </p:spTree>
    <p:extLst>
      <p:ext uri="{BB962C8B-B14F-4D97-AF65-F5344CB8AC3E}">
        <p14:creationId xmlns:p14="http://schemas.microsoft.com/office/powerpoint/2010/main" val="1314042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TotalTime>
  <Words>2386</Words>
  <Application>Microsoft Office PowerPoint</Application>
  <PresentationFormat>On-screen Show (16:9)</PresentationFormat>
  <Paragraphs>544</Paragraphs>
  <Slides>49</Slides>
  <Notes>35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 of PPIE within MCRF</vt:lpstr>
      <vt:lpstr>PowerPoint Presentation</vt:lpstr>
      <vt:lpstr>PowerPoint Presentation</vt:lpstr>
      <vt:lpstr>PowerPoint Presentation</vt:lpstr>
      <vt:lpstr>PowerPoint Presentation</vt:lpstr>
      <vt:lpstr>PowerPoint Presentation</vt:lpstr>
      <vt:lpstr>Health inequalities are:   1. Avoidable  2. Socially determined  3. Often beyond an individuals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Manchester University NHS 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Research  NIHR Manchester Clinical Research Facility</dc:title>
  <dc:creator>Hannah.TurnerUaandja</dc:creator>
  <cp:lastModifiedBy>Hannah.TurnerUaandja</cp:lastModifiedBy>
  <cp:revision>76</cp:revision>
  <dcterms:created xsi:type="dcterms:W3CDTF">2020-10-08T12:36:38Z</dcterms:created>
  <dcterms:modified xsi:type="dcterms:W3CDTF">2020-11-12T16:22:18Z</dcterms:modified>
</cp:coreProperties>
</file>